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305" r:id="rId5"/>
    <p:sldId id="306" r:id="rId6"/>
    <p:sldId id="307" r:id="rId7"/>
    <p:sldId id="313" r:id="rId8"/>
    <p:sldId id="314" r:id="rId9"/>
    <p:sldId id="300" r:id="rId10"/>
    <p:sldId id="257" r:id="rId11"/>
    <p:sldId id="258" r:id="rId12"/>
    <p:sldId id="259" r:id="rId13"/>
    <p:sldId id="260" r:id="rId14"/>
    <p:sldId id="261" r:id="rId15"/>
    <p:sldId id="262" r:id="rId16"/>
    <p:sldId id="301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311" r:id="rId40"/>
    <p:sldId id="287" r:id="rId41"/>
    <p:sldId id="288" r:id="rId42"/>
    <p:sldId id="289" r:id="rId43"/>
    <p:sldId id="290" r:id="rId44"/>
    <p:sldId id="304" r:id="rId45"/>
    <p:sldId id="291" r:id="rId46"/>
    <p:sldId id="294" r:id="rId47"/>
    <p:sldId id="295" r:id="rId48"/>
  </p:sldIdLst>
  <p:sldSz cx="9144000" cy="6858000" type="screen4x3"/>
  <p:notesSz cx="6772275" cy="9904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96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5400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848654-E755-4962-8A55-692F5F71B320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7525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5400" y="9407525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A77F2C-4A96-4C48-8C02-3FC6ABC8C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50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5400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1CA698-5EE3-4201-91E5-C33906BC891A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6550" cy="4456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7525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5400" y="9407525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5044BE-8AA6-4002-8269-4495DAB9B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06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87DF011-C1D6-45F7-93C8-24079686D75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6986D89-6E29-4A36-8AE9-364F76B8744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8D32B50-8C1E-40CD-894C-9E0A2CF6FEE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C2EE-75C9-4638-86F7-DE030AEB9B3E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81E2D-138D-4D02-A82B-4566F1BBE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9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A5B7F-0BBE-474F-8D61-6399B209368D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AE2D-28B9-4AD1-B644-4681647A9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0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FB097-D4DD-43DD-88EE-6E4842DD234A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2D4CC-2B95-4AD3-95DC-4771B75A3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7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0931-9007-4AC6-8ADC-DBD9807BA373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DEC09-A491-42FD-8D69-FD117AAF9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3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8A89E-BCB4-41BA-9C16-125A54AC4177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E8643-CB5B-4806-9525-075223850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6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EB3E8-64A7-42ED-BE55-960756FFD1D7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18F17-4F0A-4D41-8518-D809958FC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9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94FAE-365D-4824-B42D-4BF8FC89338D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CDBA-48D8-4C97-909B-810DFED8B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9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AABB6-7FB1-422A-873D-EDF26285567C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0E02-4790-41CF-A36B-612CF434C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10B7A-178A-4E3E-B9A4-BE282E205194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FA9BC-9D83-4E78-9A81-1E56EBC4B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3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2FE6-1063-44A9-95F4-85A6E7BC4AF3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9AD8C-B4F0-4E63-B636-65E91FEB3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3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CF532-BF3F-4884-8363-DDBA1005D8A7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4E12-A742-4CFC-9FE7-2700B36A4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0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672461-7248-4474-8366-0A33375D3B17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CF02B8-F014-45A1-AB7F-D0642CD61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ttp://www.costaricaturtles.org/images/reliefsealanim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908050"/>
            <a:ext cx="54991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01063" cy="939800"/>
          </a:xfrm>
        </p:spPr>
        <p:txBody>
          <a:bodyPr/>
          <a:lstStyle/>
          <a:p>
            <a:pPr eaLnBrk="1" hangingPunct="1"/>
            <a:r>
              <a:rPr lang="en-ZA" sz="4000" b="1" smtClean="0">
                <a:solidFill>
                  <a:srgbClr val="0070C0"/>
                </a:solidFill>
              </a:rPr>
              <a:t>PREPARATION: How to pre-read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ZA" smtClean="0"/>
              <a:t>THE </a:t>
            </a:r>
            <a:r>
              <a:rPr lang="en-ZA" b="1" smtClean="0"/>
              <a:t>DOING</a:t>
            </a:r>
            <a:r>
              <a:rPr lang="en-ZA" smtClean="0"/>
              <a:t> PART:</a:t>
            </a:r>
          </a:p>
          <a:p>
            <a:pPr eaLnBrk="1" hangingPunct="1">
              <a:buFont typeface="Arial" pitchFamily="34" charset="0"/>
              <a:buNone/>
            </a:pPr>
            <a:endParaRPr lang="en-ZA" smtClean="0"/>
          </a:p>
          <a:p>
            <a:pPr eaLnBrk="1" hangingPunct="1"/>
            <a:r>
              <a:rPr lang="en-ZA" b="1" smtClean="0">
                <a:solidFill>
                  <a:schemeClr val="accent2"/>
                </a:solidFill>
              </a:rPr>
              <a:t>Find key sentences in each paragraph </a:t>
            </a:r>
            <a:r>
              <a:rPr lang="en-ZA" sz="2400" smtClean="0"/>
              <a:t>so that you have a general idea of what each paragraph is about</a:t>
            </a:r>
            <a:endParaRPr lang="en-ZA" smtClean="0"/>
          </a:p>
          <a:p>
            <a:pPr eaLnBrk="1" hangingPunct="1"/>
            <a:r>
              <a:rPr lang="en-ZA" b="1" smtClean="0">
                <a:solidFill>
                  <a:schemeClr val="accent2"/>
                </a:solidFill>
              </a:rPr>
              <a:t>Take note of the order of the headings </a:t>
            </a:r>
          </a:p>
          <a:p>
            <a:pPr eaLnBrk="1" hangingPunct="1"/>
            <a:r>
              <a:rPr lang="en-ZA" b="1" smtClean="0">
                <a:solidFill>
                  <a:schemeClr val="accent2"/>
                </a:solidFill>
              </a:rPr>
              <a:t>Ask questions that you would like answered during the lecture </a:t>
            </a:r>
            <a:r>
              <a:rPr lang="en-ZA" sz="2400" smtClean="0"/>
              <a:t>so that you can follow the lecturer</a:t>
            </a:r>
            <a:endParaRPr lang="en-ZA" smtClean="0"/>
          </a:p>
          <a:p>
            <a:pPr eaLnBrk="1" hangingPunct="1"/>
            <a:r>
              <a:rPr lang="en-ZA" b="1" smtClean="0">
                <a:solidFill>
                  <a:schemeClr val="accent2"/>
                </a:solidFill>
              </a:rPr>
              <a:t>Make an outline </a:t>
            </a:r>
            <a:r>
              <a:rPr lang="en-ZA" sz="2400" smtClean="0"/>
              <a:t>so that your notes are more organised and you can follow the lecture more easily</a:t>
            </a:r>
            <a:endParaRPr lang="en-ZA" smtClean="0"/>
          </a:p>
        </p:txBody>
      </p:sp>
      <p:pic>
        <p:nvPicPr>
          <p:cNvPr id="4" name="Picture 12" descr="carpent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79838" y="1268413"/>
            <a:ext cx="1655762" cy="122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76250" y="265113"/>
            <a:ext cx="8229600" cy="836612"/>
          </a:xfrm>
        </p:spPr>
        <p:txBody>
          <a:bodyPr/>
          <a:lstStyle/>
          <a:p>
            <a:pPr eaLnBrk="1" hangingPunct="1"/>
            <a:r>
              <a:rPr lang="en-ZA" sz="4000" b="1" smtClean="0">
                <a:solidFill>
                  <a:srgbClr val="0070C0"/>
                </a:solidFill>
              </a:rPr>
              <a:t>PREPARATION: How to pre-read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5770563" cy="518477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1440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ZA" sz="2000" b="1" dirty="0" smtClean="0"/>
              <a:t>SUBJECT NAME    	</a:t>
            </a:r>
            <a:r>
              <a:rPr lang="en-ZA" sz="2000" dirty="0" smtClean="0"/>
              <a:t>First and Last name</a:t>
            </a:r>
          </a:p>
          <a:p>
            <a:pPr marL="1440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ZA" sz="2000" dirty="0" smtClean="0"/>
              <a:t>				Lecture title</a:t>
            </a:r>
          </a:p>
          <a:p>
            <a:pPr marL="1440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ZA" sz="2000" dirty="0" smtClean="0"/>
              <a:t>				Date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ZA" sz="2000" dirty="0" smtClean="0"/>
              <a:t>		</a:t>
            </a:r>
            <a:endParaRPr lang="en-ZA" sz="36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ZA" sz="36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ZA" sz="3600" b="1" dirty="0" smtClean="0"/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28750"/>
            <a:ext cx="2592387" cy="5095875"/>
          </a:xfrm>
        </p:spPr>
        <p:txBody>
          <a:bodyPr anchor="ctr"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ZA" sz="36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 Cornell note-taking method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76250" y="2428875"/>
            <a:ext cx="5746750" cy="79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188244" y="4148932"/>
            <a:ext cx="345598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8313" y="5876925"/>
            <a:ext cx="57864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3379788" y="3357563"/>
            <a:ext cx="2071687" cy="1643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8000" r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3200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1500" y="5949950"/>
            <a:ext cx="55006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ZA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7050" y="2519363"/>
            <a:ext cx="22860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ZA" sz="2000">
                <a:latin typeface="Calibri" pitchFamily="34" charset="0"/>
              </a:rPr>
              <a:t>Questions, </a:t>
            </a:r>
          </a:p>
          <a:p>
            <a:pPr eaLnBrk="1" hangingPunct="1">
              <a:buFont typeface="Arial" pitchFamily="34" charset="0"/>
              <a:buNone/>
            </a:pPr>
            <a:r>
              <a:rPr lang="en-ZA" sz="2000">
                <a:latin typeface="Calibri" pitchFamily="34" charset="0"/>
              </a:rPr>
              <a:t>Subtitles,</a:t>
            </a:r>
          </a:p>
          <a:p>
            <a:pPr eaLnBrk="1" hangingPunct="1">
              <a:buFont typeface="Arial" pitchFamily="34" charset="0"/>
              <a:buNone/>
            </a:pPr>
            <a:r>
              <a:rPr lang="en-ZA" sz="2000">
                <a:latin typeface="Calibri" pitchFamily="34" charset="0"/>
              </a:rPr>
              <a:t>Subheadings etc. </a:t>
            </a:r>
          </a:p>
          <a:p>
            <a:pPr eaLnBrk="1" hangingPunct="1">
              <a:buFont typeface="Arial" pitchFamily="34" charset="0"/>
              <a:buNone/>
            </a:pPr>
            <a:r>
              <a:rPr lang="en-ZA" sz="2000">
                <a:latin typeface="Calibri" pitchFamily="34" charset="0"/>
              </a:rPr>
              <a:t>here</a:t>
            </a:r>
          </a:p>
        </p:txBody>
      </p:sp>
      <p:sp>
        <p:nvSpPr>
          <p:cNvPr id="14" name="Left-Right Arrow 13"/>
          <p:cNvSpPr/>
          <p:nvPr/>
        </p:nvSpPr>
        <p:spPr>
          <a:xfrm>
            <a:off x="467544" y="4437112"/>
            <a:ext cx="2448272" cy="556640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6cm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2915816" y="4941168"/>
            <a:ext cx="3312368" cy="628648"/>
          </a:xfrm>
          <a:prstGeom prst="leftRightArrow">
            <a:avLst/>
          </a:prstGeom>
          <a:solidFill>
            <a:srgbClr val="33CC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15cm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2" grpId="0" animBg="1"/>
      <p:bldP spid="12" grpId="1" animBg="1"/>
      <p:bldP spid="1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ZA" sz="4000" b="1" smtClean="0">
                <a:solidFill>
                  <a:srgbClr val="0070C0"/>
                </a:solidFill>
              </a:rPr>
              <a:t>PREPARATION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327650"/>
          </a:xfrm>
        </p:spPr>
        <p:txBody>
          <a:bodyPr/>
          <a:lstStyle/>
          <a:p>
            <a:pPr marL="514350" indent="-514350" eaLnBrk="1" hangingPunct="1">
              <a:buFont typeface="Arial" pitchFamily="34" charset="0"/>
              <a:buNone/>
            </a:pPr>
            <a:r>
              <a:rPr lang="en-ZA" b="1" smtClean="0">
                <a:solidFill>
                  <a:srgbClr val="C00000"/>
                </a:solidFill>
              </a:rPr>
              <a:t>PRIOR TO CLASS: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ZA" smtClean="0"/>
              <a:t>Have the material ready and homework completed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ZA" smtClean="0"/>
              <a:t>Have a list of questions prepared that you did not understand from the text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ZA" smtClean="0"/>
              <a:t>Have all materials ready</a:t>
            </a:r>
          </a:p>
          <a:p>
            <a:pPr marL="514350" indent="-514350" eaLnBrk="1" hangingPunct="1">
              <a:buFont typeface="Arial" pitchFamily="34" charset="0"/>
              <a:buNone/>
            </a:pPr>
            <a:r>
              <a:rPr lang="en-ZA" b="1" smtClean="0">
                <a:solidFill>
                  <a:srgbClr val="C00000"/>
                </a:solidFill>
              </a:rPr>
              <a:t>GETTING TO CLASS: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ZA" smtClean="0"/>
              <a:t> Get to class early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ZA" smtClean="0"/>
              <a:t>Choose a seat near the front or in the middle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comps.fotosearch.com/comp/BDX/BDX386/starting-blocks-vacant_~bxp135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1751" y="-381000"/>
            <a:ext cx="10960274" cy="800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905000" y="0"/>
            <a:ext cx="5113338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ZA" sz="2400" b="1" dirty="0">
                <a:solidFill>
                  <a:srgbClr val="00B050"/>
                </a:solidFill>
              </a:rPr>
              <a:t>Action plan:</a:t>
            </a:r>
            <a:r>
              <a:rPr lang="en-ZA" sz="2400" dirty="0"/>
              <a:t> Preparation for me would mean that I will ..................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733800" y="228600"/>
            <a:ext cx="5113338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ZA" sz="2400" b="1" dirty="0">
                <a:solidFill>
                  <a:srgbClr val="00B050"/>
                </a:solidFill>
              </a:rPr>
              <a:t>Action plan:</a:t>
            </a:r>
            <a:r>
              <a:rPr lang="en-ZA" sz="2400" dirty="0"/>
              <a:t> Preparation for me would mean that I will ..................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230" name="Picture 14" descr="http://comps.fotosearch.com/comp/BDX/BDX386/starting-blocks-vacant_~bxp135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549041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32" name="Picture 16" descr="http://firstrung.co.uk/dbimgs/athlete_starting_blo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743200"/>
            <a:ext cx="2667000" cy="3232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36" name="Picture 20" descr="http://blog.mikemorones.com/wp-content/uploads/2009/06/track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429000"/>
            <a:ext cx="4533222" cy="2867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0" y="2362200"/>
            <a:ext cx="3276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62" name="Picture 66" descr="http://www.ntu.edu.sg/oad2/images/eNews/200709/ExperienceNTU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606906" cy="2592288"/>
          </a:xfrm>
          <a:prstGeom prst="rect">
            <a:avLst/>
          </a:prstGeom>
          <a:noFill/>
        </p:spPr>
      </p:pic>
      <p:pic>
        <p:nvPicPr>
          <p:cNvPr id="80958" name="Picture 62" descr="http://www.nmmu.ac.za/photos/economics/economics%20students%20in%20lecture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24128" y="2132856"/>
            <a:ext cx="3024335" cy="2750175"/>
          </a:xfrm>
          <a:prstGeom prst="rect">
            <a:avLst/>
          </a:prstGeom>
          <a:noFill/>
        </p:spPr>
      </p:pic>
      <p:sp>
        <p:nvSpPr>
          <p:cNvPr id="35847" name="TextBox 4"/>
          <p:cNvSpPr txBox="1">
            <a:spLocks noChangeArrowheads="1"/>
          </p:cNvSpPr>
          <p:nvPr/>
        </p:nvSpPr>
        <p:spPr bwMode="auto">
          <a:xfrm>
            <a:off x="3179597" y="2712368"/>
            <a:ext cx="2592387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/>
              <a:t>FOCUS ON CONTENT </a:t>
            </a:r>
            <a:r>
              <a:rPr lang="en-ZA" sz="2400" b="1" u="sng" dirty="0"/>
              <a:t>AND</a:t>
            </a:r>
            <a:r>
              <a:rPr lang="en-ZA" sz="2000" b="1" dirty="0"/>
              <a:t> COMPREHENSION</a:t>
            </a:r>
          </a:p>
        </p:txBody>
      </p:sp>
      <p:sp>
        <p:nvSpPr>
          <p:cNvPr id="7" name="Oval 6"/>
          <p:cNvSpPr/>
          <p:nvPr/>
        </p:nvSpPr>
        <p:spPr>
          <a:xfrm>
            <a:off x="7235825" y="1148001"/>
            <a:ext cx="1512888" cy="720725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/>
                </a:solidFill>
                <a:latin typeface="Comic Sans MS" pitchFamily="66" charset="0"/>
              </a:rPr>
              <a:t>Be there</a:t>
            </a:r>
          </a:p>
        </p:txBody>
      </p:sp>
      <p:sp>
        <p:nvSpPr>
          <p:cNvPr id="8" name="Oval 7"/>
          <p:cNvSpPr/>
          <p:nvPr/>
        </p:nvSpPr>
        <p:spPr>
          <a:xfrm>
            <a:off x="7164288" y="5589240"/>
            <a:ext cx="1695479" cy="100806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/>
                </a:solidFill>
                <a:latin typeface="Comic Sans MS" pitchFamily="66" charset="0"/>
              </a:rPr>
              <a:t>Make good notes</a:t>
            </a:r>
          </a:p>
        </p:txBody>
      </p:sp>
      <p:sp>
        <p:nvSpPr>
          <p:cNvPr id="9" name="Oval 8"/>
          <p:cNvSpPr/>
          <p:nvPr/>
        </p:nvSpPr>
        <p:spPr>
          <a:xfrm>
            <a:off x="395536" y="5733256"/>
            <a:ext cx="1873250" cy="843648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bg1"/>
                </a:solidFill>
                <a:latin typeface="Comic Sans MS" pitchFamily="66" charset="0"/>
              </a:rPr>
              <a:t>Fill the gaps</a:t>
            </a:r>
          </a:p>
        </p:txBody>
      </p:sp>
      <p:sp>
        <p:nvSpPr>
          <p:cNvPr id="10" name="Oval 9"/>
          <p:cNvSpPr/>
          <p:nvPr/>
        </p:nvSpPr>
        <p:spPr>
          <a:xfrm>
            <a:off x="409071" y="1260114"/>
            <a:ext cx="1642649" cy="6477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bg1"/>
                </a:solidFill>
                <a:latin typeface="Comic Sans MS" pitchFamily="66" charset="0"/>
              </a:rPr>
              <a:t>Prepare</a:t>
            </a:r>
          </a:p>
        </p:txBody>
      </p:sp>
      <p:sp>
        <p:nvSpPr>
          <p:cNvPr id="81939" name="TextBox 10"/>
          <p:cNvSpPr txBox="1">
            <a:spLocks noChangeArrowheads="1"/>
          </p:cNvSpPr>
          <p:nvPr/>
        </p:nvSpPr>
        <p:spPr bwMode="auto">
          <a:xfrm>
            <a:off x="4860925" y="1484313"/>
            <a:ext cx="2079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Look and Listen</a:t>
            </a:r>
          </a:p>
        </p:txBody>
      </p:sp>
      <p:sp>
        <p:nvSpPr>
          <p:cNvPr id="81940" name="TextBox 11"/>
          <p:cNvSpPr txBox="1">
            <a:spLocks noChangeArrowheads="1"/>
          </p:cNvSpPr>
          <p:nvPr/>
        </p:nvSpPr>
        <p:spPr bwMode="auto">
          <a:xfrm>
            <a:off x="7019925" y="2035175"/>
            <a:ext cx="1760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Concentrate</a:t>
            </a:r>
          </a:p>
        </p:txBody>
      </p:sp>
      <p:sp>
        <p:nvSpPr>
          <p:cNvPr id="81941" name="TextBox 12"/>
          <p:cNvSpPr txBox="1">
            <a:spLocks noChangeArrowheads="1"/>
          </p:cNvSpPr>
          <p:nvPr/>
        </p:nvSpPr>
        <p:spPr bwMode="auto">
          <a:xfrm>
            <a:off x="7308850" y="2997200"/>
            <a:ext cx="1760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Understand</a:t>
            </a:r>
          </a:p>
        </p:txBody>
      </p:sp>
      <p:sp>
        <p:nvSpPr>
          <p:cNvPr id="81947" name="TextBox 35"/>
          <p:cNvSpPr txBox="1">
            <a:spLocks noChangeArrowheads="1"/>
          </p:cNvSpPr>
          <p:nvPr/>
        </p:nvSpPr>
        <p:spPr bwMode="auto">
          <a:xfrm>
            <a:off x="1042988" y="2420938"/>
            <a:ext cx="1017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ZA" b="1">
                <a:solidFill>
                  <a:srgbClr val="7030A0"/>
                </a:solidFill>
                <a:latin typeface="Calibri" pitchFamily="34" charset="0"/>
              </a:rPr>
              <a:t>Read </a:t>
            </a:r>
          </a:p>
        </p:txBody>
      </p:sp>
      <p:sp>
        <p:nvSpPr>
          <p:cNvPr id="81948" name="TextBox 36"/>
          <p:cNvSpPr txBox="1">
            <a:spLocks noChangeArrowheads="1"/>
          </p:cNvSpPr>
          <p:nvPr/>
        </p:nvSpPr>
        <p:spPr bwMode="auto">
          <a:xfrm>
            <a:off x="2484438" y="1484313"/>
            <a:ext cx="122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ZA" b="1">
                <a:solidFill>
                  <a:srgbClr val="7030A0"/>
                </a:solidFill>
                <a:latin typeface="Calibri" pitchFamily="34" charset="0"/>
              </a:rPr>
              <a:t>Question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3786183" y="1429306"/>
            <a:ext cx="998154" cy="46693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1769946">
            <a:off x="6670992" y="1724735"/>
            <a:ext cx="513769" cy="47143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2992376">
            <a:off x="7260568" y="2486636"/>
            <a:ext cx="611679" cy="476221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5400000">
            <a:off x="7534917" y="3466300"/>
            <a:ext cx="684388" cy="46655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19210316">
            <a:off x="1752480" y="1832270"/>
            <a:ext cx="812463" cy="48418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Box 30"/>
          <p:cNvSpPr txBox="1"/>
          <p:nvPr/>
        </p:nvSpPr>
        <p:spPr bwMode="auto">
          <a:xfrm>
            <a:off x="5148263" y="260350"/>
            <a:ext cx="2160587" cy="91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108000" rIns="0">
            <a:normAutofit/>
          </a:bodyPr>
          <a:lstStyle/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 LECTURES</a:t>
            </a:r>
          </a:p>
        </p:txBody>
      </p:sp>
      <p:sp>
        <p:nvSpPr>
          <p:cNvPr id="16424" name="TextBox 31"/>
          <p:cNvSpPr txBox="1">
            <a:spLocks noChangeArrowheads="1"/>
          </p:cNvSpPr>
          <p:nvPr/>
        </p:nvSpPr>
        <p:spPr bwMode="auto">
          <a:xfrm>
            <a:off x="1116013" y="260350"/>
            <a:ext cx="33845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en-US" sz="2800" b="1">
                <a:solidFill>
                  <a:srgbClr val="7030A0"/>
                </a:solidFill>
                <a:latin typeface="Calibri" pitchFamily="34" charset="0"/>
              </a:rPr>
              <a:t>OUTSIDE LECTURES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9" grpId="0" autoUpdateAnimBg="0"/>
      <p:bldP spid="81940" grpId="0" autoUpdateAnimBg="0"/>
      <p:bldP spid="81941" grpId="0" autoUpdateAnimBg="0"/>
      <p:bldP spid="81947" grpId="0" autoUpdateAnimBg="0"/>
      <p:bldP spid="8194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http://www.positive-thinking-for-you.com/images/istockphoto_3052251_success_and_perseve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" name="Cloud 10"/>
          <p:cNvSpPr/>
          <p:nvPr/>
        </p:nvSpPr>
        <p:spPr>
          <a:xfrm rot="21201926">
            <a:off x="971600" y="548680"/>
            <a:ext cx="2592288" cy="163448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latin typeface="Bookman Old Style" pitchFamily="18" charset="0"/>
              </a:rPr>
              <a:t>Can do</a:t>
            </a:r>
          </a:p>
        </p:txBody>
      </p:sp>
      <p:sp>
        <p:nvSpPr>
          <p:cNvPr id="12" name="Cloud 11"/>
          <p:cNvSpPr/>
          <p:nvPr/>
        </p:nvSpPr>
        <p:spPr>
          <a:xfrm rot="2001832">
            <a:off x="6667112" y="504904"/>
            <a:ext cx="2267744" cy="144016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Will do</a:t>
            </a:r>
          </a:p>
        </p:txBody>
      </p:sp>
      <p:sp>
        <p:nvSpPr>
          <p:cNvPr id="13" name="Cloud 12"/>
          <p:cNvSpPr/>
          <p:nvPr/>
        </p:nvSpPr>
        <p:spPr>
          <a:xfrm rot="552694">
            <a:off x="2251294" y="4053618"/>
            <a:ext cx="3456384" cy="1872208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atin typeface="Arial" pitchFamily="34" charset="0"/>
                <a:cs typeface="Arial" pitchFamily="34" charset="0"/>
              </a:rPr>
              <a:t>Want 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www.reconnections.net/word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95963" y="1125538"/>
            <a:ext cx="2592387" cy="395922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tx1"/>
                </a:solidFill>
                <a:latin typeface="Apple Chancery" pitchFamily="66" charset="0"/>
              </a:rPr>
              <a:t>Words have power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6" descr="http://ih0.redbubble.net/work.782435.2.flat,550x550,075,f.thunder-storm-cloud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r="43089"/>
          <a:stretch>
            <a:fillRect/>
          </a:stretch>
        </p:blipFill>
        <p:spPr>
          <a:xfrm>
            <a:off x="0" y="0"/>
            <a:ext cx="5400675" cy="6858000"/>
          </a:xfrm>
          <a:noFill/>
        </p:spPr>
      </p:pic>
      <p:pic>
        <p:nvPicPr>
          <p:cNvPr id="19461" name="Picture 8" descr="http://www.grandstrandvacations.com/images/blues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611188" y="404813"/>
            <a:ext cx="31686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pple Chancery" pitchFamily="66" charset="0"/>
              </a:rPr>
              <a:t>I can’t</a:t>
            </a:r>
          </a:p>
          <a:p>
            <a:pPr algn="ctr"/>
            <a:endParaRPr lang="en-US" sz="3200">
              <a:solidFill>
                <a:schemeClr val="bg1"/>
              </a:solidFill>
              <a:latin typeface="Apple Chancery" pitchFamily="66" charset="0"/>
            </a:endParaRPr>
          </a:p>
          <a:p>
            <a:pPr algn="ctr"/>
            <a:r>
              <a:rPr lang="en-US" sz="3200">
                <a:solidFill>
                  <a:schemeClr val="bg1"/>
                </a:solidFill>
                <a:latin typeface="Apple Chancery" pitchFamily="66" charset="0"/>
              </a:rPr>
              <a:t>I quit</a:t>
            </a:r>
          </a:p>
          <a:p>
            <a:pPr algn="ctr"/>
            <a:endParaRPr lang="en-US" sz="3200">
              <a:solidFill>
                <a:schemeClr val="bg1"/>
              </a:solidFill>
              <a:latin typeface="Apple Chancery" pitchFamily="66" charset="0"/>
            </a:endParaRPr>
          </a:p>
          <a:p>
            <a:pPr algn="ctr"/>
            <a:r>
              <a:rPr lang="en-US" sz="3200">
                <a:solidFill>
                  <a:schemeClr val="bg1"/>
                </a:solidFill>
                <a:latin typeface="Apple Chancery" pitchFamily="66" charset="0"/>
              </a:rPr>
              <a:t> Life’s unfair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4643438" y="1916113"/>
            <a:ext cx="43211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Apple Chancery" pitchFamily="66" charset="0"/>
              </a:rPr>
              <a:t>I can</a:t>
            </a:r>
          </a:p>
          <a:p>
            <a:pPr eaLnBrk="1" hangingPunct="1"/>
            <a:endParaRPr lang="en-US" sz="3200">
              <a:latin typeface="Apple Chancery" pitchFamily="66" charset="0"/>
            </a:endParaRPr>
          </a:p>
          <a:p>
            <a:pPr eaLnBrk="1" hangingPunct="1"/>
            <a:r>
              <a:rPr lang="en-US" sz="3200">
                <a:latin typeface="Apple Chancery" pitchFamily="66" charset="0"/>
              </a:rPr>
              <a:t>I will</a:t>
            </a:r>
          </a:p>
          <a:p>
            <a:pPr eaLnBrk="1" hangingPunct="1"/>
            <a:endParaRPr lang="en-US" sz="3200">
              <a:latin typeface="Apple Chancery" pitchFamily="66" charset="0"/>
            </a:endParaRPr>
          </a:p>
          <a:p>
            <a:pPr eaLnBrk="1" hangingPunct="1"/>
            <a:r>
              <a:rPr lang="en-US" sz="3200">
                <a:latin typeface="Apple Chancery" pitchFamily="66" charset="0"/>
              </a:rPr>
              <a:t>I choose to persevere</a:t>
            </a:r>
            <a:endParaRPr lang="en-US" sz="3200">
              <a:latin typeface="Calibri" pitchFamily="34" charset="0"/>
            </a:endParaRPr>
          </a:p>
          <a:p>
            <a:pPr eaLnBrk="1" hangingPunct="1">
              <a:lnSpc>
                <a:spcPct val="170000"/>
              </a:lnSpc>
            </a:pP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5" name="Picture 2" descr="http://www.mayfieldclinic.com/Images/PE-Pituitary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534988"/>
            <a:ext cx="527685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19611197">
            <a:off x="4618431" y="3065529"/>
            <a:ext cx="502676" cy="84620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 rot="19611197">
            <a:off x="5122486" y="3857617"/>
            <a:ext cx="502676" cy="84620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 rot="19611197">
            <a:off x="5696165" y="4729729"/>
            <a:ext cx="531993" cy="84620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ttp://www.costaricaturtles.org/images/reliefsealanim2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9113" y="1619250"/>
            <a:ext cx="3241675" cy="3240088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9" name="Picture 2" descr="http://www.mayfieldclinic.com/Images/PE-Pituitary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534988"/>
            <a:ext cx="527685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19611197">
            <a:off x="4618431" y="3065529"/>
            <a:ext cx="502676" cy="846205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 rot="19611197">
            <a:off x="5194495" y="3857618"/>
            <a:ext cx="502676" cy="846205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 rot="19611197">
            <a:off x="5696165" y="4729729"/>
            <a:ext cx="531993" cy="846205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2" descr="http://www.mayfieldclinic.com/Images/PE-Pituitary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4316413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4" name="Picture 2" descr="http://www.mayfieldclinic.com/Images/PE-Pituitary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050"/>
            <a:ext cx="445135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Down Arrow 18"/>
          <p:cNvSpPr/>
          <p:nvPr/>
        </p:nvSpPr>
        <p:spPr>
          <a:xfrm rot="19611197">
            <a:off x="1882349" y="3049981"/>
            <a:ext cx="419562" cy="75803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9611197">
            <a:off x="2458413" y="3842070"/>
            <a:ext cx="419562" cy="75803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9611197">
            <a:off x="2957303" y="4717580"/>
            <a:ext cx="444031" cy="75803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9611197">
            <a:off x="6545305" y="3049981"/>
            <a:ext cx="419562" cy="75803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9611197">
            <a:off x="7121369" y="3842070"/>
            <a:ext cx="419562" cy="75803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Down Arrow 26"/>
          <p:cNvSpPr/>
          <p:nvPr/>
        </p:nvSpPr>
        <p:spPr>
          <a:xfrm rot="19611197">
            <a:off x="7620259" y="4717580"/>
            <a:ext cx="444031" cy="75803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" name="Picture 10" descr="http://t2.gstatic.com/images?q=tbn:dK4uk80eABWWNM:http://i238.photobucket.com/albums/ff177/salviaforme/album2/endomooods.jpg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87450" y="908050"/>
            <a:ext cx="33845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>
                <a:latin typeface="Apple Chancery" pitchFamily="66" charset="0"/>
              </a:rPr>
              <a:t>I can’t</a:t>
            </a:r>
          </a:p>
          <a:p>
            <a:pPr algn="ctr"/>
            <a:endParaRPr lang="en-US" sz="3200">
              <a:latin typeface="Apple Chancery" pitchFamily="66" charset="0"/>
            </a:endParaRPr>
          </a:p>
          <a:p>
            <a:pPr algn="ctr"/>
            <a:r>
              <a:rPr lang="en-US" sz="3200">
                <a:latin typeface="Apple Chancery" pitchFamily="66" charset="0"/>
              </a:rPr>
              <a:t>I quit</a:t>
            </a:r>
          </a:p>
          <a:p>
            <a:pPr algn="ctr"/>
            <a:endParaRPr lang="en-US" sz="3200">
              <a:latin typeface="Apple Chancery" pitchFamily="66" charset="0"/>
            </a:endParaRPr>
          </a:p>
          <a:p>
            <a:pPr algn="ctr"/>
            <a:r>
              <a:rPr lang="en-US" sz="3200">
                <a:solidFill>
                  <a:schemeClr val="bg1"/>
                </a:solidFill>
                <a:latin typeface="Apple Chancery" pitchFamily="66" charset="0"/>
              </a:rPr>
              <a:t> Lif</a:t>
            </a:r>
            <a:r>
              <a:rPr lang="en-US" sz="3200">
                <a:latin typeface="Apple Chancery" pitchFamily="66" charset="0"/>
              </a:rPr>
              <a:t>e’s unfair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3438" y="908050"/>
            <a:ext cx="381635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Apple Chancery" pitchFamily="66" charset="0"/>
              </a:rPr>
              <a:t>I can</a:t>
            </a:r>
          </a:p>
          <a:p>
            <a:pPr eaLnBrk="1" hangingPunct="1"/>
            <a:endParaRPr lang="en-US" sz="3200">
              <a:latin typeface="Apple Chancery" pitchFamily="66" charset="0"/>
            </a:endParaRPr>
          </a:p>
          <a:p>
            <a:pPr eaLnBrk="1" hangingPunct="1"/>
            <a:r>
              <a:rPr lang="en-US" sz="3200">
                <a:latin typeface="Apple Chancery" pitchFamily="66" charset="0"/>
              </a:rPr>
              <a:t>I will</a:t>
            </a:r>
          </a:p>
          <a:p>
            <a:pPr eaLnBrk="1" hangingPunct="1"/>
            <a:endParaRPr lang="en-US" sz="3200">
              <a:latin typeface="Apple Chancery" pitchFamily="66" charset="0"/>
            </a:endParaRPr>
          </a:p>
          <a:p>
            <a:pPr eaLnBrk="1" hangingPunct="1"/>
            <a:r>
              <a:rPr lang="en-US" sz="3200">
                <a:latin typeface="Apple Chancery" pitchFamily="66" charset="0"/>
              </a:rPr>
              <a:t>I choose to</a:t>
            </a:r>
            <a:r>
              <a:rPr lang="en-US" sz="3200">
                <a:solidFill>
                  <a:schemeClr val="bg1"/>
                </a:solidFill>
                <a:latin typeface="Apple Chancery" pitchFamily="66" charset="0"/>
              </a:rPr>
              <a:t> per</a:t>
            </a:r>
            <a:r>
              <a:rPr lang="en-US" sz="3200">
                <a:latin typeface="Apple Chancery" pitchFamily="66" charset="0"/>
              </a:rPr>
              <a:t>severe</a:t>
            </a:r>
            <a:endParaRPr lang="en-US" sz="3200">
              <a:latin typeface="Calibri" pitchFamily="34" charset="0"/>
            </a:endParaRPr>
          </a:p>
          <a:p>
            <a:pPr eaLnBrk="1" hangingPunct="1">
              <a:lnSpc>
                <a:spcPct val="170000"/>
              </a:lnSpc>
            </a:pP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85750" y="120650"/>
            <a:ext cx="8572500" cy="1125538"/>
          </a:xfrm>
        </p:spPr>
        <p:txBody>
          <a:bodyPr/>
          <a:lstStyle/>
          <a:p>
            <a:pPr eaLnBrk="1" hangingPunct="1"/>
            <a:r>
              <a:rPr lang="en-ZA" sz="3800" b="1" smtClean="0">
                <a:solidFill>
                  <a:srgbClr val="0070C0"/>
                </a:solidFill>
              </a:rPr>
              <a:t>IN LECTURES: Attending lectures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18487" cy="501808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ZA" b="1" smtClean="0">
                <a:latin typeface="Arial" pitchFamily="34" charset="0"/>
                <a:cs typeface="Arial" pitchFamily="34" charset="0"/>
              </a:rPr>
              <a:t>When attending class do you:</a:t>
            </a:r>
          </a:p>
          <a:p>
            <a:pPr eaLnBrk="1" hangingPunct="1">
              <a:buFont typeface="Arial" pitchFamily="34" charset="0"/>
              <a:buNone/>
            </a:pPr>
            <a:endParaRPr lang="en-ZA" sz="12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SzPct val="110000"/>
              <a:buFont typeface="Arial" pitchFamily="34" charset="0"/>
              <a:buChar char="□"/>
            </a:pPr>
            <a:r>
              <a:rPr lang="en-ZA" smtClean="0">
                <a:latin typeface="Arial" pitchFamily="34" charset="0"/>
                <a:cs typeface="Arial" pitchFamily="34" charset="0"/>
              </a:rPr>
              <a:t>Arrive </a:t>
            </a:r>
            <a:r>
              <a:rPr lang="en-ZA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on time</a:t>
            </a:r>
            <a:r>
              <a:rPr lang="en-ZA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SzPct val="110000"/>
              <a:buFont typeface="Arial" pitchFamily="34" charset="0"/>
              <a:buChar char="□"/>
            </a:pPr>
            <a:r>
              <a:rPr lang="en-ZA" smtClean="0">
                <a:latin typeface="Arial" pitchFamily="34" charset="0"/>
                <a:cs typeface="Arial" pitchFamily="34" charset="0"/>
              </a:rPr>
              <a:t>Bring the</a:t>
            </a:r>
            <a:r>
              <a:rPr lang="en-ZA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correct materials </a:t>
            </a:r>
            <a:r>
              <a:rPr lang="en-ZA" smtClean="0">
                <a:latin typeface="Arial" pitchFamily="34" charset="0"/>
                <a:cs typeface="Arial" pitchFamily="34" charset="0"/>
              </a:rPr>
              <a:t>(textbook, course hand-outs, notepad and pen)?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SzPct val="110000"/>
              <a:buFont typeface="Arial" pitchFamily="34" charset="0"/>
              <a:buChar char="□"/>
            </a:pPr>
            <a:r>
              <a:rPr lang="en-ZA" smtClean="0">
                <a:latin typeface="Arial" pitchFamily="34" charset="0"/>
                <a:cs typeface="Arial" pitchFamily="34" charset="0"/>
              </a:rPr>
              <a:t>Arrive </a:t>
            </a:r>
            <a:r>
              <a:rPr lang="en-ZA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ready to listen</a:t>
            </a:r>
            <a:r>
              <a:rPr lang="en-ZA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SzPct val="110000"/>
              <a:buFont typeface="Arial" pitchFamily="34" charset="0"/>
              <a:buChar char="□"/>
            </a:pPr>
            <a:r>
              <a:rPr lang="en-ZA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Pre-read</a:t>
            </a:r>
            <a:r>
              <a:rPr lang="en-ZA" smtClean="0">
                <a:latin typeface="Arial" pitchFamily="34" charset="0"/>
                <a:cs typeface="Arial" pitchFamily="34" charset="0"/>
              </a:rPr>
              <a:t> where possible?</a:t>
            </a:r>
          </a:p>
          <a:p>
            <a:pPr eaLnBrk="1" hangingPunct="1">
              <a:buFont typeface="Arial" pitchFamily="34" charset="0"/>
              <a:buNone/>
            </a:pPr>
            <a:endParaRPr lang="en-ZA" sz="28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ZA" smtClean="0"/>
          </a:p>
          <a:p>
            <a:pPr eaLnBrk="1" hangingPunct="1">
              <a:buFont typeface="Arial" pitchFamily="34" charset="0"/>
              <a:buNone/>
            </a:pPr>
            <a:endParaRPr lang="en-ZA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92088" y="96838"/>
            <a:ext cx="8686800" cy="1417637"/>
          </a:xfrm>
        </p:spPr>
        <p:txBody>
          <a:bodyPr/>
          <a:lstStyle/>
          <a:p>
            <a:pPr eaLnBrk="1" hangingPunct="1"/>
            <a:r>
              <a:rPr lang="en-ZA" sz="3800" b="1" smtClean="0">
                <a:solidFill>
                  <a:srgbClr val="0070C0"/>
                </a:solidFill>
              </a:rPr>
              <a:t>IN LECTURES: Attending lectures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3875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ZA" b="1" smtClean="0">
                <a:latin typeface="Arial" pitchFamily="34" charset="0"/>
                <a:cs typeface="Arial" pitchFamily="34" charset="0"/>
              </a:rPr>
              <a:t>When attending class do you: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SzPct val="110000"/>
              <a:buFont typeface="Arial" pitchFamily="34" charset="0"/>
              <a:buChar char="□"/>
            </a:pPr>
            <a:r>
              <a:rPr lang="en-ZA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Listen with a purpose </a:t>
            </a:r>
            <a:r>
              <a:rPr lang="en-ZA" smtClean="0">
                <a:latin typeface="Arial" pitchFamily="34" charset="0"/>
                <a:cs typeface="Arial" pitchFamily="34" charset="0"/>
              </a:rPr>
              <a:t>(what is your goal for the lecture)?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SzPct val="110000"/>
              <a:buFont typeface="Arial" pitchFamily="34" charset="0"/>
              <a:buChar char="□"/>
            </a:pPr>
            <a:r>
              <a:rPr lang="en-ZA" smtClean="0">
                <a:latin typeface="Arial" pitchFamily="34" charset="0"/>
                <a:cs typeface="Arial" pitchFamily="34" charset="0"/>
              </a:rPr>
              <a:t>Critically </a:t>
            </a:r>
            <a:r>
              <a:rPr lang="en-ZA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involve yourself</a:t>
            </a:r>
            <a:r>
              <a:rPr lang="en-ZA" smtClean="0">
                <a:latin typeface="Arial" pitchFamily="34" charset="0"/>
                <a:cs typeface="Arial" pitchFamily="34" charset="0"/>
              </a:rPr>
              <a:t>; ask questions to the presenter or yourself?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SzPct val="110000"/>
              <a:buFont typeface="Arial" pitchFamily="34" charset="0"/>
              <a:buChar char="□"/>
            </a:pPr>
            <a:r>
              <a:rPr lang="en-ZA" smtClean="0">
                <a:latin typeface="Arial" pitchFamily="34" charset="0"/>
                <a:cs typeface="Arial" pitchFamily="34" charset="0"/>
              </a:rPr>
              <a:t>Pay attention/</a:t>
            </a:r>
            <a:r>
              <a:rPr lang="en-ZA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focus</a:t>
            </a:r>
            <a:r>
              <a:rPr lang="en-ZA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SzPct val="110000"/>
              <a:buFont typeface="Arial" pitchFamily="34" charset="0"/>
              <a:buChar char="□"/>
            </a:pPr>
            <a:r>
              <a:rPr lang="en-ZA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Take notes</a:t>
            </a:r>
            <a:r>
              <a:rPr lang="en-ZA" smtClean="0">
                <a:latin typeface="Arial" pitchFamily="34" charset="0"/>
                <a:cs typeface="Arial" pitchFamily="34" charset="0"/>
              </a:rPr>
              <a:t>?</a:t>
            </a:r>
            <a:endParaRPr lang="en-ZA" i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62" name="Picture 66" descr="http://www.ntu.edu.sg/oad2/images/eNews/200709/ExperienceNTU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606906" cy="2592288"/>
          </a:xfrm>
          <a:prstGeom prst="rect">
            <a:avLst/>
          </a:prstGeom>
          <a:noFill/>
        </p:spPr>
      </p:pic>
      <p:pic>
        <p:nvPicPr>
          <p:cNvPr id="80958" name="Picture 62" descr="http://www.nmmu.ac.za/photos/economics/economics%20students%20in%20lecture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24128" y="2132856"/>
            <a:ext cx="3024335" cy="2750175"/>
          </a:xfrm>
          <a:prstGeom prst="rect">
            <a:avLst/>
          </a:prstGeom>
          <a:noFill/>
        </p:spPr>
      </p:pic>
      <p:sp>
        <p:nvSpPr>
          <p:cNvPr id="35847" name="TextBox 4"/>
          <p:cNvSpPr txBox="1">
            <a:spLocks noChangeArrowheads="1"/>
          </p:cNvSpPr>
          <p:nvPr/>
        </p:nvSpPr>
        <p:spPr bwMode="auto">
          <a:xfrm>
            <a:off x="3179597" y="2712368"/>
            <a:ext cx="2592387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/>
              <a:t>FOCUS ON CONTENT </a:t>
            </a:r>
            <a:r>
              <a:rPr lang="en-ZA" sz="2400" b="1" u="sng" dirty="0"/>
              <a:t>AND</a:t>
            </a:r>
            <a:r>
              <a:rPr lang="en-ZA" sz="2000" b="1" dirty="0"/>
              <a:t> COMPREHENSION</a:t>
            </a:r>
          </a:p>
        </p:txBody>
      </p:sp>
      <p:sp>
        <p:nvSpPr>
          <p:cNvPr id="7" name="Oval 6"/>
          <p:cNvSpPr/>
          <p:nvPr/>
        </p:nvSpPr>
        <p:spPr>
          <a:xfrm>
            <a:off x="7235825" y="1148001"/>
            <a:ext cx="1512888" cy="720725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/>
                </a:solidFill>
                <a:latin typeface="Comic Sans MS" pitchFamily="66" charset="0"/>
              </a:rPr>
              <a:t>Be there</a:t>
            </a:r>
          </a:p>
        </p:txBody>
      </p:sp>
      <p:sp>
        <p:nvSpPr>
          <p:cNvPr id="8" name="Oval 7"/>
          <p:cNvSpPr/>
          <p:nvPr/>
        </p:nvSpPr>
        <p:spPr>
          <a:xfrm>
            <a:off x="7164288" y="5589240"/>
            <a:ext cx="1695479" cy="100806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/>
                </a:solidFill>
                <a:latin typeface="Comic Sans MS" pitchFamily="66" charset="0"/>
              </a:rPr>
              <a:t>Make good notes</a:t>
            </a:r>
          </a:p>
        </p:txBody>
      </p:sp>
      <p:sp>
        <p:nvSpPr>
          <p:cNvPr id="9" name="Oval 8"/>
          <p:cNvSpPr/>
          <p:nvPr/>
        </p:nvSpPr>
        <p:spPr>
          <a:xfrm>
            <a:off x="395536" y="5733256"/>
            <a:ext cx="1873250" cy="843648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bg1"/>
                </a:solidFill>
                <a:latin typeface="Comic Sans MS" pitchFamily="66" charset="0"/>
              </a:rPr>
              <a:t>Fill the gaps</a:t>
            </a:r>
          </a:p>
        </p:txBody>
      </p:sp>
      <p:sp>
        <p:nvSpPr>
          <p:cNvPr id="10" name="Oval 9"/>
          <p:cNvSpPr/>
          <p:nvPr/>
        </p:nvSpPr>
        <p:spPr>
          <a:xfrm>
            <a:off x="409071" y="1260114"/>
            <a:ext cx="1642649" cy="6477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bg1"/>
                </a:solidFill>
                <a:latin typeface="Comic Sans MS" pitchFamily="66" charset="0"/>
              </a:rPr>
              <a:t>Prepare</a:t>
            </a:r>
          </a:p>
        </p:txBody>
      </p:sp>
      <p:sp>
        <p:nvSpPr>
          <p:cNvPr id="81939" name="TextBox 10"/>
          <p:cNvSpPr txBox="1">
            <a:spLocks noChangeArrowheads="1"/>
          </p:cNvSpPr>
          <p:nvPr/>
        </p:nvSpPr>
        <p:spPr bwMode="auto">
          <a:xfrm>
            <a:off x="4860925" y="1484313"/>
            <a:ext cx="2079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Look and Listen</a:t>
            </a:r>
          </a:p>
        </p:txBody>
      </p:sp>
      <p:sp>
        <p:nvSpPr>
          <p:cNvPr id="81940" name="TextBox 11"/>
          <p:cNvSpPr txBox="1">
            <a:spLocks noChangeArrowheads="1"/>
          </p:cNvSpPr>
          <p:nvPr/>
        </p:nvSpPr>
        <p:spPr bwMode="auto">
          <a:xfrm>
            <a:off x="7019925" y="2035175"/>
            <a:ext cx="1760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Concentrate</a:t>
            </a:r>
          </a:p>
        </p:txBody>
      </p:sp>
      <p:sp>
        <p:nvSpPr>
          <p:cNvPr id="81941" name="TextBox 12"/>
          <p:cNvSpPr txBox="1">
            <a:spLocks noChangeArrowheads="1"/>
          </p:cNvSpPr>
          <p:nvPr/>
        </p:nvSpPr>
        <p:spPr bwMode="auto">
          <a:xfrm>
            <a:off x="7308850" y="2997200"/>
            <a:ext cx="1760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Understand</a:t>
            </a:r>
          </a:p>
        </p:txBody>
      </p:sp>
      <p:sp>
        <p:nvSpPr>
          <p:cNvPr id="81942" name="TextBox 13"/>
          <p:cNvSpPr txBox="1">
            <a:spLocks noChangeArrowheads="1"/>
          </p:cNvSpPr>
          <p:nvPr/>
        </p:nvSpPr>
        <p:spPr bwMode="auto">
          <a:xfrm>
            <a:off x="7524750" y="4005263"/>
            <a:ext cx="1200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Select</a:t>
            </a:r>
          </a:p>
        </p:txBody>
      </p:sp>
      <p:sp>
        <p:nvSpPr>
          <p:cNvPr id="81943" name="TextBox 14"/>
          <p:cNvSpPr txBox="1">
            <a:spLocks noChangeArrowheads="1"/>
          </p:cNvSpPr>
          <p:nvPr/>
        </p:nvSpPr>
        <p:spPr bwMode="auto">
          <a:xfrm>
            <a:off x="6515100" y="4795838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Take notes</a:t>
            </a:r>
          </a:p>
        </p:txBody>
      </p:sp>
      <p:sp>
        <p:nvSpPr>
          <p:cNvPr id="81944" name="TextBox 15"/>
          <p:cNvSpPr txBox="1">
            <a:spLocks noChangeArrowheads="1"/>
          </p:cNvSpPr>
          <p:nvPr/>
        </p:nvSpPr>
        <p:spPr bwMode="auto">
          <a:xfrm>
            <a:off x="4835525" y="5300663"/>
            <a:ext cx="1281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Question</a:t>
            </a:r>
          </a:p>
        </p:txBody>
      </p:sp>
      <p:sp>
        <p:nvSpPr>
          <p:cNvPr id="81947" name="TextBox 35"/>
          <p:cNvSpPr txBox="1">
            <a:spLocks noChangeArrowheads="1"/>
          </p:cNvSpPr>
          <p:nvPr/>
        </p:nvSpPr>
        <p:spPr bwMode="auto">
          <a:xfrm>
            <a:off x="1042988" y="2420938"/>
            <a:ext cx="1017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ZA" b="1">
                <a:solidFill>
                  <a:srgbClr val="7030A0"/>
                </a:solidFill>
                <a:latin typeface="Calibri" pitchFamily="34" charset="0"/>
              </a:rPr>
              <a:t>Read </a:t>
            </a:r>
          </a:p>
        </p:txBody>
      </p:sp>
      <p:sp>
        <p:nvSpPr>
          <p:cNvPr id="81948" name="TextBox 36"/>
          <p:cNvSpPr txBox="1">
            <a:spLocks noChangeArrowheads="1"/>
          </p:cNvSpPr>
          <p:nvPr/>
        </p:nvSpPr>
        <p:spPr bwMode="auto">
          <a:xfrm>
            <a:off x="2484438" y="1484313"/>
            <a:ext cx="122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ZA" b="1">
                <a:solidFill>
                  <a:srgbClr val="7030A0"/>
                </a:solidFill>
                <a:latin typeface="Calibri" pitchFamily="34" charset="0"/>
              </a:rPr>
              <a:t>Question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3786183" y="1429306"/>
            <a:ext cx="998154" cy="46693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1769946">
            <a:off x="6670992" y="1724735"/>
            <a:ext cx="513769" cy="47143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2992376">
            <a:off x="7260568" y="2486636"/>
            <a:ext cx="611679" cy="476221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5400000">
            <a:off x="7534917" y="3466300"/>
            <a:ext cx="684388" cy="46655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8474393">
            <a:off x="7215984" y="4391398"/>
            <a:ext cx="628031" cy="466033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9231510">
            <a:off x="5948569" y="5099384"/>
            <a:ext cx="753794" cy="41556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19210316">
            <a:off x="1752480" y="1832270"/>
            <a:ext cx="812463" cy="48418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Box 30"/>
          <p:cNvSpPr txBox="1"/>
          <p:nvPr/>
        </p:nvSpPr>
        <p:spPr bwMode="auto">
          <a:xfrm>
            <a:off x="5148263" y="260350"/>
            <a:ext cx="2160587" cy="91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108000" rIns="0">
            <a:normAutofit/>
          </a:bodyPr>
          <a:lstStyle/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 LECTURES</a:t>
            </a:r>
          </a:p>
        </p:txBody>
      </p:sp>
      <p:sp>
        <p:nvSpPr>
          <p:cNvPr id="26673" name="TextBox 31"/>
          <p:cNvSpPr txBox="1">
            <a:spLocks noChangeArrowheads="1"/>
          </p:cNvSpPr>
          <p:nvPr/>
        </p:nvSpPr>
        <p:spPr bwMode="auto">
          <a:xfrm>
            <a:off x="1116013" y="260350"/>
            <a:ext cx="33845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en-US" sz="2800" b="1">
                <a:solidFill>
                  <a:srgbClr val="7030A0"/>
                </a:solidFill>
                <a:latin typeface="Calibri" pitchFamily="34" charset="0"/>
              </a:rPr>
              <a:t>OUTSIDE LECTURES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9" grpId="0" autoUpdateAnimBg="0"/>
      <p:bldP spid="81940" grpId="0" autoUpdateAnimBg="0"/>
      <p:bldP spid="81941" grpId="0" autoUpdateAnimBg="0"/>
      <p:bldP spid="81942" grpId="0" autoUpdateAnimBg="0"/>
      <p:bldP spid="81943" grpId="0" autoUpdateAnimBg="0"/>
      <p:bldP spid="81944" grpId="0" autoUpdateAnimBg="0"/>
      <p:bldP spid="81947" grpId="0" autoUpdateAnimBg="0"/>
      <p:bldP spid="8194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sz="4000" b="1" smtClean="0">
                <a:solidFill>
                  <a:srgbClr val="0070C0"/>
                </a:solidFill>
              </a:rPr>
              <a:t>IN LECTURES: Taking notes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357188" y="1428750"/>
            <a:ext cx="8429625" cy="50958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ZA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How do I know what is important?</a:t>
            </a:r>
          </a:p>
          <a:p>
            <a:pPr eaLnBrk="1" hangingPunct="1">
              <a:buClr>
                <a:srgbClr val="C00000"/>
              </a:buClr>
              <a:buFont typeface="Arial" pitchFamily="34" charset="0"/>
              <a:buChar char="►"/>
            </a:pPr>
            <a:r>
              <a:rPr lang="en-ZA" sz="3600" smtClean="0"/>
              <a:t>Reviews given at beginning of class</a:t>
            </a:r>
          </a:p>
          <a:p>
            <a:pPr eaLnBrk="1" hangingPunct="1">
              <a:buClr>
                <a:srgbClr val="C00000"/>
              </a:buClr>
              <a:buFont typeface="Arial" pitchFamily="34" charset="0"/>
              <a:buChar char="►"/>
            </a:pPr>
            <a:r>
              <a:rPr lang="en-ZA" sz="3600" smtClean="0"/>
              <a:t>Repetition</a:t>
            </a:r>
          </a:p>
          <a:p>
            <a:pPr eaLnBrk="1" hangingPunct="1">
              <a:buClr>
                <a:srgbClr val="C00000"/>
              </a:buClr>
              <a:buFont typeface="Arial" pitchFamily="34" charset="0"/>
              <a:buChar char="►"/>
            </a:pPr>
            <a:r>
              <a:rPr lang="en-ZA" sz="3600" smtClean="0"/>
              <a:t>Material written on blackboard/ transparencies</a:t>
            </a:r>
          </a:p>
          <a:p>
            <a:pPr eaLnBrk="1" hangingPunct="1">
              <a:buClr>
                <a:srgbClr val="C00000"/>
              </a:buClr>
              <a:buFont typeface="Arial" pitchFamily="34" charset="0"/>
              <a:buChar char="►"/>
            </a:pPr>
            <a:r>
              <a:rPr lang="en-ZA" sz="3600" smtClean="0"/>
              <a:t>Summaries given at end of class</a:t>
            </a:r>
          </a:p>
          <a:p>
            <a:pPr eaLnBrk="1" hangingPunct="1">
              <a:buClr>
                <a:srgbClr val="C00000"/>
              </a:buClr>
              <a:buFont typeface="Arial" pitchFamily="34" charset="0"/>
              <a:buChar char="►"/>
            </a:pPr>
            <a:r>
              <a:rPr lang="en-ZA" sz="3600" smtClean="0">
                <a:solidFill>
                  <a:srgbClr val="C00000"/>
                </a:solidFill>
              </a:rPr>
              <a:t>Note what you don’t know so you can focus on it later during revision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ZA" sz="4200" b="1" smtClean="0">
                <a:solidFill>
                  <a:srgbClr val="0070C0"/>
                </a:solidFill>
              </a:rPr>
              <a:t>IN LECTURES: Taking notes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60363" y="1147763"/>
            <a:ext cx="8401050" cy="34702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ZA" sz="3600" b="1" dirty="0" smtClean="0">
                <a:solidFill>
                  <a:srgbClr val="C00000"/>
                </a:solidFill>
                <a:latin typeface="+mj-lt"/>
              </a:rPr>
              <a:t>Listen out for: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ZA" b="1" dirty="0" smtClean="0"/>
              <a:t>Emphasis</a:t>
            </a:r>
            <a:r>
              <a:rPr lang="en-ZA" dirty="0" smtClean="0"/>
              <a:t> </a:t>
            </a:r>
          </a:p>
          <a:p>
            <a:pPr lvl="3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ZA" sz="2800" dirty="0" smtClean="0">
                <a:solidFill>
                  <a:srgbClr val="7030A0"/>
                </a:solidFill>
              </a:rPr>
              <a:t>  tone of voice and gesture</a:t>
            </a:r>
          </a:p>
          <a:p>
            <a:pPr lvl="3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ZA" sz="2800" dirty="0" smtClean="0">
                <a:solidFill>
                  <a:srgbClr val="7030A0"/>
                </a:solidFill>
              </a:rPr>
              <a:t>  amount of time lecturer spends on points</a:t>
            </a:r>
          </a:p>
          <a:p>
            <a:pPr lvl="3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ZA" sz="2800" dirty="0" smtClean="0">
                <a:solidFill>
                  <a:srgbClr val="7030A0"/>
                </a:solidFill>
              </a:rPr>
              <a:t>  number of examples lecturer uses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ZA" b="1" dirty="0" smtClean="0"/>
              <a:t>Word signals</a:t>
            </a:r>
          </a:p>
          <a:p>
            <a:pPr lvl="4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ZA" sz="2800" dirty="0" smtClean="0">
              <a:solidFill>
                <a:srgbClr val="9966FF"/>
              </a:solidFill>
            </a:endParaRPr>
          </a:p>
          <a:p>
            <a:pPr lvl="4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ZA" sz="2800" dirty="0" smtClean="0">
              <a:solidFill>
                <a:srgbClr val="9966FF"/>
              </a:solidFill>
            </a:endParaRPr>
          </a:p>
          <a:p>
            <a:pPr lvl="4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ZA" dirty="0" smtClean="0">
              <a:solidFill>
                <a:srgbClr val="9966FF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 rot="20850097">
            <a:off x="6569075" y="5113338"/>
            <a:ext cx="2447925" cy="1289050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dirty="0"/>
              <a:t>Remember this...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23850" y="4941888"/>
            <a:ext cx="2160588" cy="1366837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dirty="0"/>
              <a:t>This is important….</a:t>
            </a:r>
          </a:p>
        </p:txBody>
      </p:sp>
      <p:sp>
        <p:nvSpPr>
          <p:cNvPr id="6" name="Rounded Rectangular Callout 5"/>
          <p:cNvSpPr/>
          <p:nvPr/>
        </p:nvSpPr>
        <p:spPr>
          <a:xfrm rot="676868">
            <a:off x="4552950" y="4578350"/>
            <a:ext cx="2330450" cy="1285875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dirty="0"/>
              <a:t>There are two points of view…</a:t>
            </a:r>
          </a:p>
        </p:txBody>
      </p:sp>
      <p:sp>
        <p:nvSpPr>
          <p:cNvPr id="7" name="Rectangular Callout 6"/>
          <p:cNvSpPr/>
          <p:nvPr/>
        </p:nvSpPr>
        <p:spPr>
          <a:xfrm rot="20980050">
            <a:off x="2544763" y="4846638"/>
            <a:ext cx="1989137" cy="1468437"/>
          </a:xfrm>
          <a:prstGeom prst="wedgeRect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dirty="0"/>
              <a:t>In conclusion…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01063" cy="939800"/>
          </a:xfrm>
        </p:spPr>
        <p:txBody>
          <a:bodyPr/>
          <a:lstStyle/>
          <a:p>
            <a:pPr eaLnBrk="1" hangingPunct="1"/>
            <a:r>
              <a:rPr lang="en-ZA" sz="4200" b="1" smtClean="0">
                <a:solidFill>
                  <a:srgbClr val="0070C0"/>
                </a:solidFill>
              </a:rPr>
              <a:t>IN LECTURES: Taking notes</a:t>
            </a:r>
          </a:p>
        </p:txBody>
      </p:sp>
      <p:sp>
        <p:nvSpPr>
          <p:cNvPr id="4" name="Oval 3"/>
          <p:cNvSpPr/>
          <p:nvPr/>
        </p:nvSpPr>
        <p:spPr>
          <a:xfrm>
            <a:off x="1643043" y="1428736"/>
            <a:ext cx="5857916" cy="4429156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3000" b="1" dirty="0">
                <a:solidFill>
                  <a:schemeClr val="bg1"/>
                </a:solidFill>
              </a:rPr>
              <a:t>Think up as many symbols/abbreviations for existing words as possible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30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3000" b="1" dirty="0">
                <a:solidFill>
                  <a:schemeClr val="bg1"/>
                </a:solidFill>
              </a:rPr>
              <a:t>Add them to your list </a:t>
            </a:r>
          </a:p>
        </p:txBody>
      </p:sp>
      <p:sp>
        <p:nvSpPr>
          <p:cNvPr id="29702" name="TextBox 9"/>
          <p:cNvSpPr txBox="1">
            <a:spLocks noChangeArrowheads="1"/>
          </p:cNvSpPr>
          <p:nvPr/>
        </p:nvSpPr>
        <p:spPr bwMode="auto">
          <a:xfrm>
            <a:off x="107950" y="6265863"/>
            <a:ext cx="8821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ZA" b="1">
                <a:latin typeface="Calibri" pitchFamily="34" charset="0"/>
              </a:rPr>
              <a:t>DO NOT USE THESE ABBREVIATIONS IN YOUR TESTS/EXAMS/ASSIGNMENTS</a:t>
            </a:r>
          </a:p>
        </p:txBody>
      </p:sp>
      <p:sp>
        <p:nvSpPr>
          <p:cNvPr id="71687" name="TextBox 7"/>
          <p:cNvSpPr txBox="1">
            <a:spLocks noChangeArrowheads="1"/>
          </p:cNvSpPr>
          <p:nvPr/>
        </p:nvSpPr>
        <p:spPr bwMode="auto">
          <a:xfrm>
            <a:off x="285750" y="1214438"/>
            <a:ext cx="22145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en-ZA" sz="2000" b="1">
                <a:solidFill>
                  <a:srgbClr val="C00000"/>
                </a:solidFill>
                <a:latin typeface="Calibri" pitchFamily="34" charset="0"/>
              </a:rPr>
              <a:t>esp. = especially</a:t>
            </a:r>
          </a:p>
        </p:txBody>
      </p:sp>
      <p:sp>
        <p:nvSpPr>
          <p:cNvPr id="71688" name="TextBox 8"/>
          <p:cNvSpPr txBox="1">
            <a:spLocks noChangeArrowheads="1"/>
          </p:cNvSpPr>
          <p:nvPr/>
        </p:nvSpPr>
        <p:spPr bwMode="auto">
          <a:xfrm rot="-390739">
            <a:off x="388938" y="5241925"/>
            <a:ext cx="178593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en-ZA" sz="2000" b="1">
                <a:solidFill>
                  <a:srgbClr val="C00000"/>
                </a:solidFill>
                <a:latin typeface="Calibri" pitchFamily="34" charset="0"/>
              </a:rPr>
              <a:t>Group = gp</a:t>
            </a:r>
          </a:p>
        </p:txBody>
      </p:sp>
      <p:sp>
        <p:nvSpPr>
          <p:cNvPr id="10" name="TextBox 9"/>
          <p:cNvSpPr txBox="1"/>
          <p:nvPr/>
        </p:nvSpPr>
        <p:spPr bwMode="auto">
          <a:xfrm rot="664116">
            <a:off x="6348413" y="1296988"/>
            <a:ext cx="2406650" cy="6080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8000" rIns="0">
            <a:normAutofit lnSpcReduction="10000"/>
          </a:bodyPr>
          <a:lstStyle/>
          <a:p>
            <a:pPr algn="ctr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rgbClr val="C00000"/>
                </a:solidFill>
                <a:latin typeface="Arial" charset="0"/>
              </a:rPr>
              <a:t>between = </a:t>
            </a:r>
            <a:r>
              <a:rPr lang="en-ZA" sz="2000" b="1" dirty="0" err="1">
                <a:solidFill>
                  <a:srgbClr val="C00000"/>
                </a:solidFill>
                <a:latin typeface="Arial" charset="0"/>
              </a:rPr>
              <a:t>btwn</a:t>
            </a:r>
            <a:endParaRPr lang="en-ZA" sz="2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1690" name="TextBox 10"/>
          <p:cNvSpPr txBox="1">
            <a:spLocks noChangeArrowheads="1"/>
          </p:cNvSpPr>
          <p:nvPr/>
        </p:nvSpPr>
        <p:spPr bwMode="auto">
          <a:xfrm>
            <a:off x="6786563" y="5334000"/>
            <a:ext cx="23574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70000"/>
              </a:lnSpc>
            </a:pPr>
            <a:r>
              <a:rPr lang="en-ZA" sz="2000" b="1">
                <a:solidFill>
                  <a:srgbClr val="C00000"/>
                </a:solidFill>
                <a:latin typeface="Calibri" pitchFamily="34" charset="0"/>
              </a:rPr>
              <a:t>before = b4</a:t>
            </a:r>
          </a:p>
        </p:txBody>
      </p:sp>
      <p:sp>
        <p:nvSpPr>
          <p:cNvPr id="15" name="Plus 14"/>
          <p:cNvSpPr/>
          <p:nvPr/>
        </p:nvSpPr>
        <p:spPr>
          <a:xfrm>
            <a:off x="7689707" y="3929066"/>
            <a:ext cx="1285852" cy="1285884"/>
          </a:xfrm>
          <a:prstGeom prst="mathPl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16" name="Right Arrow 15"/>
          <p:cNvSpPr/>
          <p:nvPr/>
        </p:nvSpPr>
        <p:spPr>
          <a:xfrm>
            <a:off x="357158" y="2500306"/>
            <a:ext cx="1071570" cy="57150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17" name="Equal 16"/>
          <p:cNvSpPr/>
          <p:nvPr/>
        </p:nvSpPr>
        <p:spPr>
          <a:xfrm rot="20660004">
            <a:off x="7609624" y="2469149"/>
            <a:ext cx="1143008" cy="857256"/>
          </a:xfrm>
          <a:prstGeom prst="mathEqua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chemeClr val="tx1"/>
              </a:solidFill>
            </a:endParaRPr>
          </a:p>
        </p:txBody>
      </p:sp>
      <p:sp>
        <p:nvSpPr>
          <p:cNvPr id="18" name="Not Equal 17"/>
          <p:cNvSpPr/>
          <p:nvPr/>
        </p:nvSpPr>
        <p:spPr>
          <a:xfrm rot="971425">
            <a:off x="334645" y="4283842"/>
            <a:ext cx="1285884" cy="857256"/>
          </a:xfrm>
          <a:prstGeom prst="mathNotEqual">
            <a:avLst>
              <a:gd name="adj1" fmla="val 23520"/>
              <a:gd name="adj2" fmla="val 6277244"/>
              <a:gd name="adj3" fmla="val 1176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/>
      <p:bldP spid="71688" grpId="0"/>
      <p:bldP spid="10" grpId="0" animBg="1"/>
      <p:bldP spid="7169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42938"/>
          </a:xfrm>
        </p:spPr>
        <p:txBody>
          <a:bodyPr/>
          <a:lstStyle/>
          <a:p>
            <a:pPr eaLnBrk="1" hangingPunct="1"/>
            <a:r>
              <a:rPr lang="en-ZA" sz="4000" b="1" smtClean="0">
                <a:solidFill>
                  <a:srgbClr val="0070C0"/>
                </a:solidFill>
              </a:rPr>
              <a:t>ACTION PLAN: IN 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117600"/>
            <a:ext cx="7858125" cy="54546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ZA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DURING CLASS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ZA" sz="2800" dirty="0" smtClean="0">
                <a:latin typeface="Arial" pitchFamily="34" charset="0"/>
                <a:cs typeface="Arial" pitchFamily="34" charset="0"/>
              </a:rPr>
              <a:t>Take good notes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ZA" sz="2800" dirty="0" smtClean="0">
                <a:latin typeface="Arial" pitchFamily="34" charset="0"/>
                <a:cs typeface="Arial" pitchFamily="34" charset="0"/>
              </a:rPr>
              <a:t>Listen actively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ZA" sz="2800" dirty="0" smtClean="0">
                <a:latin typeface="Arial" pitchFamily="34" charset="0"/>
                <a:cs typeface="Arial" pitchFamily="34" charset="0"/>
              </a:rPr>
              <a:t>Ask questions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ZA" sz="2800" dirty="0" smtClean="0">
                <a:latin typeface="Arial" pitchFamily="34" charset="0"/>
                <a:cs typeface="Arial" pitchFamily="34" charset="0"/>
              </a:rPr>
              <a:t>Take some time to re-focus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ZA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END OF CLASS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ZA" sz="2800" dirty="0" smtClean="0">
                <a:latin typeface="Arial" pitchFamily="34" charset="0"/>
                <a:cs typeface="Arial" pitchFamily="34" charset="0"/>
              </a:rPr>
              <a:t>Ask classmates about sections of your notes you were unable to complete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ZA" sz="2800" dirty="0" smtClean="0">
                <a:latin typeface="Arial" pitchFamily="34" charset="0"/>
                <a:cs typeface="Arial" pitchFamily="34" charset="0"/>
              </a:rPr>
              <a:t>Ask the lecturer about any additional information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ZA" sz="2800" dirty="0" smtClean="0">
                <a:latin typeface="Arial" pitchFamily="34" charset="0"/>
                <a:cs typeface="Arial" pitchFamily="34" charset="0"/>
              </a:rPr>
              <a:t>Clean up your notes</a:t>
            </a:r>
            <a:endParaRPr lang="en-ZA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note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1012">
            <a:off x="6324600" y="1384300"/>
            <a:ext cx="1785938" cy="2268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costaricaturtles.org/images/reliefsealanim2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9113" y="1906588"/>
            <a:ext cx="2952750" cy="2952750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0.01782 C -0.12777 0.20833 -0.24427 0.39907 -0.29965 0.37638 C -0.35486 0.35393 -0.36267 -0.12477 -0.34322 -0.1176 C -0.32361 -0.10996 -0.21475 0.44768 -0.18194 0.42037 C -0.14895 0.39351 -0.17187 -0.27662 -0.14583 -0.2794 C -0.11996 -0.28241 -0.06475 0.41551 -0.02638 0.40301 C 0.01181 0.39051 0.04931 -0.31227 0.08351 -0.35278 C 0.11771 -0.39329 0.13473 0.04467 0.1783 0.15879 C 0.22188 0.27291 0.43872 0.4 0.34532 0.3324 C 0.25209 0.26481 -0.32326 -0.18843 -0.38107 -0.24699 C -0.43871 -0.30533 -0.06527 -0.0588 -0.00173 -0.01737 C 0.06164 0.02361 0.03073 0.0118 -4.72222E-6 4.07407E-6 " pathEditMode="relative" rAng="0" ptsTypes="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5288" y="260350"/>
            <a:ext cx="4537075" cy="30241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rgbClr val="7030A0"/>
                </a:solidFill>
              </a:rPr>
              <a:t>Describe your current attitude towards being in lectures: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en-ZA" sz="2000" dirty="0"/>
              <a:t>Wow, I’m on track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en-ZA" sz="2000" dirty="0"/>
              <a:t> I’ll go to lectures when I feel like it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en-ZA" sz="2000" dirty="0"/>
              <a:t> Oops, I did not realise that I needed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en-ZA" sz="2000" dirty="0"/>
              <a:t>     to take notes in a certain way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en-ZA" sz="2000" dirty="0"/>
              <a:t> Okay, I would like to consider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en-ZA" sz="2000" dirty="0"/>
              <a:t>     benefiting from attending lectures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3850" y="4149725"/>
            <a:ext cx="5472113" cy="19431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dirty="0"/>
              <a:t>I could start with ........... course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ZA" sz="2400" b="1" dirty="0">
                <a:solidFill>
                  <a:srgbClr val="7030A0"/>
                </a:solidFill>
              </a:rPr>
              <a:t>Action plan: </a:t>
            </a:r>
            <a:r>
              <a:rPr lang="en-ZA" sz="2400" dirty="0"/>
              <a:t>Being in lectures for me would mean that I will ..................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16" descr="http://firstrung.co.uk/dbimgs/athlete_starting_blo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685800"/>
            <a:ext cx="2057400" cy="2493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0" descr="http://blog.mikemorones.com/wp-content/uploads/2009/06/track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2819400" cy="178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Up Arrow 15"/>
          <p:cNvSpPr/>
          <p:nvPr/>
        </p:nvSpPr>
        <p:spPr>
          <a:xfrm>
            <a:off x="5181600" y="762000"/>
            <a:ext cx="381000" cy="2362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5181600" y="914400"/>
            <a:ext cx="381000" cy="236220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5181600" y="1143000"/>
            <a:ext cx="381000" cy="2362200"/>
          </a:xfrm>
          <a:prstGeom prst="up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62" name="Picture 66" descr="http://www.ntu.edu.sg/oad2/images/eNews/200709/ExperienceNTU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606906" cy="2592288"/>
          </a:xfrm>
          <a:prstGeom prst="rect">
            <a:avLst/>
          </a:prstGeom>
          <a:noFill/>
        </p:spPr>
      </p:pic>
      <p:pic>
        <p:nvPicPr>
          <p:cNvPr id="80958" name="Picture 62" descr="http://www.nmmu.ac.za/photos/economics/economics%20students%20in%20lecture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24128" y="2132856"/>
            <a:ext cx="3024335" cy="2750175"/>
          </a:xfrm>
          <a:prstGeom prst="rect">
            <a:avLst/>
          </a:prstGeom>
          <a:noFill/>
        </p:spPr>
      </p:pic>
      <p:sp>
        <p:nvSpPr>
          <p:cNvPr id="35847" name="TextBox 4"/>
          <p:cNvSpPr txBox="1">
            <a:spLocks noChangeArrowheads="1"/>
          </p:cNvSpPr>
          <p:nvPr/>
        </p:nvSpPr>
        <p:spPr bwMode="auto">
          <a:xfrm>
            <a:off x="3179597" y="2712368"/>
            <a:ext cx="2592387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/>
              <a:t>FOCUS ON CONTENT </a:t>
            </a:r>
            <a:r>
              <a:rPr lang="en-ZA" sz="2400" b="1" u="sng" dirty="0"/>
              <a:t>AND</a:t>
            </a:r>
            <a:r>
              <a:rPr lang="en-ZA" sz="2000" b="1" dirty="0"/>
              <a:t> COMPREHENSION</a:t>
            </a:r>
          </a:p>
        </p:txBody>
      </p:sp>
      <p:sp>
        <p:nvSpPr>
          <p:cNvPr id="7" name="Oval 6"/>
          <p:cNvSpPr/>
          <p:nvPr/>
        </p:nvSpPr>
        <p:spPr>
          <a:xfrm>
            <a:off x="7235825" y="1148001"/>
            <a:ext cx="1512888" cy="720725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/>
                </a:solidFill>
                <a:latin typeface="Comic Sans MS" pitchFamily="66" charset="0"/>
              </a:rPr>
              <a:t>Be there</a:t>
            </a:r>
          </a:p>
        </p:txBody>
      </p:sp>
      <p:sp>
        <p:nvSpPr>
          <p:cNvPr id="8" name="Oval 7"/>
          <p:cNvSpPr/>
          <p:nvPr/>
        </p:nvSpPr>
        <p:spPr>
          <a:xfrm>
            <a:off x="7164288" y="5589240"/>
            <a:ext cx="1695479" cy="100806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/>
                </a:solidFill>
                <a:latin typeface="Comic Sans MS" pitchFamily="66" charset="0"/>
              </a:rPr>
              <a:t>Make good notes</a:t>
            </a:r>
          </a:p>
        </p:txBody>
      </p:sp>
      <p:sp>
        <p:nvSpPr>
          <p:cNvPr id="9" name="Oval 8"/>
          <p:cNvSpPr/>
          <p:nvPr/>
        </p:nvSpPr>
        <p:spPr>
          <a:xfrm>
            <a:off x="395536" y="5733256"/>
            <a:ext cx="1873250" cy="843648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bg1"/>
                </a:solidFill>
                <a:latin typeface="Comic Sans MS" pitchFamily="66" charset="0"/>
              </a:rPr>
              <a:t>Fill the gaps</a:t>
            </a:r>
          </a:p>
        </p:txBody>
      </p:sp>
      <p:sp>
        <p:nvSpPr>
          <p:cNvPr id="10" name="Oval 9"/>
          <p:cNvSpPr/>
          <p:nvPr/>
        </p:nvSpPr>
        <p:spPr>
          <a:xfrm>
            <a:off x="409071" y="1260114"/>
            <a:ext cx="1642649" cy="6477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bg1"/>
                </a:solidFill>
                <a:latin typeface="Comic Sans MS" pitchFamily="66" charset="0"/>
              </a:rPr>
              <a:t>Prepare</a:t>
            </a:r>
          </a:p>
        </p:txBody>
      </p:sp>
      <p:sp>
        <p:nvSpPr>
          <p:cNvPr id="81939" name="TextBox 10"/>
          <p:cNvSpPr txBox="1">
            <a:spLocks noChangeArrowheads="1"/>
          </p:cNvSpPr>
          <p:nvPr/>
        </p:nvSpPr>
        <p:spPr bwMode="auto">
          <a:xfrm>
            <a:off x="4860925" y="1484313"/>
            <a:ext cx="2079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Look and Listen</a:t>
            </a:r>
          </a:p>
        </p:txBody>
      </p:sp>
      <p:sp>
        <p:nvSpPr>
          <p:cNvPr id="81940" name="TextBox 11"/>
          <p:cNvSpPr txBox="1">
            <a:spLocks noChangeArrowheads="1"/>
          </p:cNvSpPr>
          <p:nvPr/>
        </p:nvSpPr>
        <p:spPr bwMode="auto">
          <a:xfrm>
            <a:off x="7019925" y="2035175"/>
            <a:ext cx="1760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Concentrate</a:t>
            </a:r>
          </a:p>
        </p:txBody>
      </p:sp>
      <p:sp>
        <p:nvSpPr>
          <p:cNvPr id="81941" name="TextBox 12"/>
          <p:cNvSpPr txBox="1">
            <a:spLocks noChangeArrowheads="1"/>
          </p:cNvSpPr>
          <p:nvPr/>
        </p:nvSpPr>
        <p:spPr bwMode="auto">
          <a:xfrm>
            <a:off x="7308850" y="2997200"/>
            <a:ext cx="1760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Understand</a:t>
            </a:r>
          </a:p>
        </p:txBody>
      </p:sp>
      <p:sp>
        <p:nvSpPr>
          <p:cNvPr id="81942" name="TextBox 13"/>
          <p:cNvSpPr txBox="1">
            <a:spLocks noChangeArrowheads="1"/>
          </p:cNvSpPr>
          <p:nvPr/>
        </p:nvSpPr>
        <p:spPr bwMode="auto">
          <a:xfrm>
            <a:off x="7524750" y="4005263"/>
            <a:ext cx="1200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Select</a:t>
            </a:r>
          </a:p>
        </p:txBody>
      </p:sp>
      <p:sp>
        <p:nvSpPr>
          <p:cNvPr id="81943" name="TextBox 14"/>
          <p:cNvSpPr txBox="1">
            <a:spLocks noChangeArrowheads="1"/>
          </p:cNvSpPr>
          <p:nvPr/>
        </p:nvSpPr>
        <p:spPr bwMode="auto">
          <a:xfrm>
            <a:off x="6515100" y="4795838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Take notes</a:t>
            </a:r>
          </a:p>
        </p:txBody>
      </p:sp>
      <p:sp>
        <p:nvSpPr>
          <p:cNvPr id="81944" name="TextBox 15"/>
          <p:cNvSpPr txBox="1">
            <a:spLocks noChangeArrowheads="1"/>
          </p:cNvSpPr>
          <p:nvPr/>
        </p:nvSpPr>
        <p:spPr bwMode="auto">
          <a:xfrm>
            <a:off x="4835525" y="5300663"/>
            <a:ext cx="1281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Question</a:t>
            </a:r>
          </a:p>
        </p:txBody>
      </p:sp>
      <p:sp>
        <p:nvSpPr>
          <p:cNvPr id="81945" name="TextBox 33"/>
          <p:cNvSpPr txBox="1">
            <a:spLocks noChangeArrowheads="1"/>
          </p:cNvSpPr>
          <p:nvPr/>
        </p:nvSpPr>
        <p:spPr bwMode="auto">
          <a:xfrm>
            <a:off x="2555875" y="5300663"/>
            <a:ext cx="1008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ZA" b="1">
                <a:solidFill>
                  <a:srgbClr val="7030A0"/>
                </a:solidFill>
                <a:latin typeface="Calibri" pitchFamily="34" charset="0"/>
              </a:rPr>
              <a:t>Review</a:t>
            </a:r>
          </a:p>
        </p:txBody>
      </p:sp>
      <p:sp>
        <p:nvSpPr>
          <p:cNvPr id="81946" name="TextBox 34"/>
          <p:cNvSpPr txBox="1">
            <a:spLocks noChangeArrowheads="1"/>
          </p:cNvSpPr>
          <p:nvPr/>
        </p:nvSpPr>
        <p:spPr bwMode="auto">
          <a:xfrm>
            <a:off x="1042988" y="4076700"/>
            <a:ext cx="108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ZA" b="1">
                <a:solidFill>
                  <a:srgbClr val="7030A0"/>
                </a:solidFill>
                <a:latin typeface="Calibri" pitchFamily="34" charset="0"/>
              </a:rPr>
              <a:t>Revise</a:t>
            </a:r>
          </a:p>
        </p:txBody>
      </p:sp>
      <p:sp>
        <p:nvSpPr>
          <p:cNvPr id="81947" name="TextBox 35"/>
          <p:cNvSpPr txBox="1">
            <a:spLocks noChangeArrowheads="1"/>
          </p:cNvSpPr>
          <p:nvPr/>
        </p:nvSpPr>
        <p:spPr bwMode="auto">
          <a:xfrm>
            <a:off x="1042988" y="2420938"/>
            <a:ext cx="1017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ZA" b="1">
                <a:solidFill>
                  <a:srgbClr val="7030A0"/>
                </a:solidFill>
                <a:latin typeface="Calibri" pitchFamily="34" charset="0"/>
              </a:rPr>
              <a:t>Read </a:t>
            </a:r>
          </a:p>
        </p:txBody>
      </p:sp>
      <p:sp>
        <p:nvSpPr>
          <p:cNvPr id="81948" name="TextBox 36"/>
          <p:cNvSpPr txBox="1">
            <a:spLocks noChangeArrowheads="1"/>
          </p:cNvSpPr>
          <p:nvPr/>
        </p:nvSpPr>
        <p:spPr bwMode="auto">
          <a:xfrm>
            <a:off x="2484438" y="1484313"/>
            <a:ext cx="122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ZA" b="1">
                <a:solidFill>
                  <a:srgbClr val="7030A0"/>
                </a:solidFill>
                <a:latin typeface="Calibri" pitchFamily="34" charset="0"/>
              </a:rPr>
              <a:t>Question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3786183" y="1429306"/>
            <a:ext cx="998154" cy="46693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1769946">
            <a:off x="6670992" y="1724735"/>
            <a:ext cx="513769" cy="47143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2992376">
            <a:off x="7260568" y="2486636"/>
            <a:ext cx="611679" cy="476221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5400000">
            <a:off x="7534917" y="3466300"/>
            <a:ext cx="684388" cy="46655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8474393">
            <a:off x="7215984" y="4391398"/>
            <a:ext cx="628031" cy="466033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9231510">
            <a:off x="5948569" y="5099384"/>
            <a:ext cx="753794" cy="41556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3714743" y="5215520"/>
            <a:ext cx="1021647" cy="497325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13938996">
            <a:off x="1691861" y="4604829"/>
            <a:ext cx="812463" cy="48418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16200000">
            <a:off x="1187624" y="3212433"/>
            <a:ext cx="812463" cy="48418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19210316">
            <a:off x="1752480" y="1832270"/>
            <a:ext cx="812463" cy="48418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Box 30"/>
          <p:cNvSpPr txBox="1"/>
          <p:nvPr/>
        </p:nvSpPr>
        <p:spPr bwMode="auto">
          <a:xfrm>
            <a:off x="5148263" y="260350"/>
            <a:ext cx="2160587" cy="91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108000" rIns="0">
            <a:normAutofit/>
          </a:bodyPr>
          <a:lstStyle/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 LECTURES</a:t>
            </a:r>
          </a:p>
        </p:txBody>
      </p:sp>
      <p:sp>
        <p:nvSpPr>
          <p:cNvPr id="32828" name="TextBox 31"/>
          <p:cNvSpPr txBox="1">
            <a:spLocks noChangeArrowheads="1"/>
          </p:cNvSpPr>
          <p:nvPr/>
        </p:nvSpPr>
        <p:spPr bwMode="auto">
          <a:xfrm>
            <a:off x="1116013" y="260350"/>
            <a:ext cx="33845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en-US" sz="2800" b="1">
                <a:solidFill>
                  <a:srgbClr val="7030A0"/>
                </a:solidFill>
                <a:latin typeface="Calibri" pitchFamily="34" charset="0"/>
              </a:rPr>
              <a:t>OUTSIDE LECTURES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9" grpId="0" autoUpdateAnimBg="0"/>
      <p:bldP spid="81940" grpId="0" autoUpdateAnimBg="0"/>
      <p:bldP spid="81941" grpId="0" autoUpdateAnimBg="0"/>
      <p:bldP spid="81942" grpId="0" autoUpdateAnimBg="0"/>
      <p:bldP spid="81943" grpId="0" autoUpdateAnimBg="0"/>
      <p:bldP spid="81944" grpId="0" autoUpdateAnimBg="0"/>
      <p:bldP spid="81945" grpId="0" autoUpdateAnimBg="0"/>
      <p:bldP spid="81946" grpId="0" autoUpdateAnimBg="0"/>
      <p:bldP spid="81947" grpId="0" autoUpdateAnimBg="0"/>
      <p:bldP spid="8194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rendsupdates.com/wp-content/uploads/2008/11/brains-electrical-signa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-134938"/>
            <a:ext cx="7056438" cy="704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thomasjwestmusic.com/graphics/neur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E6D7"/>
              </a:clrFrom>
              <a:clrTo>
                <a:srgbClr val="E2E6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t="4424" r="3308" b="8461"/>
          <a:stretch>
            <a:fillRect/>
          </a:stretch>
        </p:blipFill>
        <p:spPr bwMode="auto">
          <a:xfrm>
            <a:off x="0" y="908050"/>
            <a:ext cx="9144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www.mentalhelp.net/images/root/xid31594681_neu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585788"/>
            <a:ext cx="7751763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mybrainnotes.com/3neur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3916362" cy="57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971600" y="4077072"/>
            <a:ext cx="2808312" cy="93610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108000" rIns="0"/>
          <a:lstStyle/>
          <a:p>
            <a:pPr algn="ctr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Dendrites</a:t>
            </a:r>
          </a:p>
        </p:txBody>
      </p:sp>
      <p:pic>
        <p:nvPicPr>
          <p:cNvPr id="36870" name="Picture 4" descr="http://www.forestwander.com/wp-content/original/2009_02/fall-trees-for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36464" b="15854"/>
          <a:stretch>
            <a:fillRect/>
          </a:stretch>
        </p:blipFill>
        <p:spPr bwMode="auto">
          <a:xfrm>
            <a:off x="5148263" y="620713"/>
            <a:ext cx="3446462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5508104" y="4149080"/>
            <a:ext cx="2808312" cy="93610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108000" rIns="0"/>
          <a:lstStyle/>
          <a:p>
            <a:pPr algn="ctr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Forest of trees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" name="Picture 10" descr="http://t2.gstatic.com/images?q=tbn:dK4uk80eABWWNM:http://i238.photobucket.com/albums/ff177/salviaforme/album2/endomooods.jpg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87450" y="908050"/>
            <a:ext cx="33845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>
                <a:latin typeface="Apple Chancery" pitchFamily="66" charset="0"/>
              </a:rPr>
              <a:t>Attitude </a:t>
            </a:r>
          </a:p>
          <a:p>
            <a:pPr algn="ctr"/>
            <a:r>
              <a:rPr lang="en-US" sz="3200">
                <a:latin typeface="Apple Chancery" pitchFamily="66" charset="0"/>
              </a:rPr>
              <a:t>is a </a:t>
            </a:r>
          </a:p>
          <a:p>
            <a:pPr algn="ctr"/>
            <a:r>
              <a:rPr lang="en-US" sz="3200">
                <a:latin typeface="Apple Chancery" pitchFamily="66" charset="0"/>
              </a:rPr>
              <a:t>choice </a:t>
            </a:r>
          </a:p>
          <a:p>
            <a:pPr algn="ctr"/>
            <a:endParaRPr lang="en-US" sz="3200">
              <a:latin typeface="Apple Chancery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38600" y="3352800"/>
            <a:ext cx="2209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>
                <a:latin typeface="Apple Chancery" pitchFamily="66" charset="0"/>
              </a:rPr>
              <a:t>Attitude </a:t>
            </a:r>
          </a:p>
          <a:p>
            <a:pPr algn="ctr" eaLnBrk="1" hangingPunct="1"/>
            <a:r>
              <a:rPr lang="en-US" sz="3200">
                <a:latin typeface="Apple Chancery" pitchFamily="66" charset="0"/>
              </a:rPr>
              <a:t>determines </a:t>
            </a:r>
          </a:p>
          <a:p>
            <a:pPr algn="ctr" eaLnBrk="1" hangingPunct="1"/>
            <a:r>
              <a:rPr lang="en-US" sz="3200">
                <a:latin typeface="Apple Chancery" pitchFamily="66" charset="0"/>
              </a:rPr>
              <a:t>destiny 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413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ZA" sz="3600" b="1" smtClean="0">
                <a:solidFill>
                  <a:srgbClr val="C00000"/>
                </a:solidFill>
              </a:rPr>
              <a:t>AFTER THE LECTURE: Organising your notes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95288" y="1341438"/>
            <a:ext cx="8262937" cy="5256212"/>
          </a:xfrm>
        </p:spPr>
        <p:txBody>
          <a:bodyPr/>
          <a:lstStyle/>
          <a:p>
            <a:pPr marL="514350" indent="-514350" eaLnBrk="1" hangingPunct="1">
              <a:buClr>
                <a:srgbClr val="0070C0"/>
              </a:buClr>
            </a:pPr>
            <a:r>
              <a:rPr lang="en-ZA" smtClean="0"/>
              <a:t>Review your notes daily</a:t>
            </a:r>
          </a:p>
          <a:p>
            <a:pPr marL="514350" indent="-514350" eaLnBrk="1" hangingPunct="1">
              <a:buClr>
                <a:srgbClr val="0070C0"/>
              </a:buClr>
            </a:pPr>
            <a:endParaRPr lang="en-ZA" smtClean="0"/>
          </a:p>
          <a:p>
            <a:pPr marL="514350" indent="-514350" eaLnBrk="1" hangingPunct="1">
              <a:buClr>
                <a:srgbClr val="0070C0"/>
              </a:buClr>
            </a:pPr>
            <a:r>
              <a:rPr lang="en-ZA" smtClean="0"/>
              <a:t>Integrate the notes you made                  during pre-reading, class notes,                   textbook readings and other                recommended readings</a:t>
            </a:r>
          </a:p>
          <a:p>
            <a:pPr marL="514350" indent="-514350" eaLnBrk="1" hangingPunct="1">
              <a:buClr>
                <a:srgbClr val="0070C0"/>
              </a:buClr>
            </a:pPr>
            <a:endParaRPr lang="en-ZA" smtClean="0"/>
          </a:p>
          <a:p>
            <a:pPr marL="514350" indent="-514350" eaLnBrk="1" hangingPunct="1">
              <a:buClr>
                <a:srgbClr val="0070C0"/>
              </a:buClr>
            </a:pPr>
            <a:r>
              <a:rPr lang="en-ZA" smtClean="0"/>
              <a:t>  </a:t>
            </a:r>
            <a:r>
              <a:rPr lang="en-ZA" smtClean="0">
                <a:solidFill>
                  <a:srgbClr val="EA0000"/>
                </a:solidFill>
              </a:rPr>
              <a:t>File your notes ASAP after lectures</a:t>
            </a:r>
          </a:p>
          <a:p>
            <a:pPr marL="514350" indent="-514350" eaLnBrk="1" hangingPunct="1">
              <a:buClr>
                <a:srgbClr val="0070C0"/>
              </a:buClr>
            </a:pPr>
            <a:endParaRPr lang="en-ZA" smtClean="0"/>
          </a:p>
          <a:p>
            <a:pPr marL="514350" indent="-514350" eaLnBrk="1" hangingPunct="1"/>
            <a:endParaRPr lang="en-ZA" smtClean="0"/>
          </a:p>
        </p:txBody>
      </p:sp>
      <p:pic>
        <p:nvPicPr>
          <p:cNvPr id="4" name="Picture 3" descr="takenNot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78052">
            <a:off x="5148263" y="2813050"/>
            <a:ext cx="4057650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7-Point Star 4"/>
          <p:cNvSpPr/>
          <p:nvPr/>
        </p:nvSpPr>
        <p:spPr>
          <a:xfrm>
            <a:off x="251520" y="5085184"/>
            <a:ext cx="936104" cy="720080"/>
          </a:xfrm>
          <a:prstGeom prst="star7">
            <a:avLst>
              <a:gd name="adj" fmla="val 30956"/>
              <a:gd name="hf" fmla="val 102572"/>
              <a:gd name="vf" fmla="val 10521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15900" y="227013"/>
            <a:ext cx="8686800" cy="1143000"/>
          </a:xfrm>
        </p:spPr>
        <p:txBody>
          <a:bodyPr/>
          <a:lstStyle/>
          <a:p>
            <a:pPr eaLnBrk="1" hangingPunct="1"/>
            <a:r>
              <a:rPr lang="en-ZA" sz="3600" b="1" smtClean="0">
                <a:solidFill>
                  <a:srgbClr val="C00000"/>
                </a:solidFill>
              </a:rPr>
              <a:t>AFTER THE LECTURE: Organising your notes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75"/>
          </a:xfrm>
        </p:spPr>
        <p:txBody>
          <a:bodyPr/>
          <a:lstStyle/>
          <a:p>
            <a:pPr eaLnBrk="1" hangingPunct="1">
              <a:buClr>
                <a:srgbClr val="0070C0"/>
              </a:buClr>
              <a:buFont typeface="Arial" pitchFamily="34" charset="0"/>
              <a:buNone/>
            </a:pPr>
            <a:r>
              <a:rPr lang="en-ZA" b="1" smtClean="0">
                <a:solidFill>
                  <a:schemeClr val="accent1"/>
                </a:solidFill>
              </a:rPr>
              <a:t>INTEGRATING YOUR NOTES:</a:t>
            </a:r>
          </a:p>
          <a:p>
            <a:pPr eaLnBrk="1" hangingPunct="1">
              <a:buClr>
                <a:srgbClr val="0070C0"/>
              </a:buClr>
            </a:pPr>
            <a:r>
              <a:rPr lang="en-ZA" smtClean="0"/>
              <a:t>Extract main ideas worth</a:t>
            </a:r>
          </a:p>
          <a:p>
            <a:pPr eaLnBrk="1" hangingPunct="1">
              <a:buClr>
                <a:srgbClr val="0070C0"/>
              </a:buClr>
              <a:buFont typeface="Arial" pitchFamily="34" charset="0"/>
              <a:buNone/>
            </a:pPr>
            <a:r>
              <a:rPr lang="en-ZA" smtClean="0"/>
              <a:t>    remembering</a:t>
            </a:r>
          </a:p>
          <a:p>
            <a:pPr eaLnBrk="1" hangingPunct="1">
              <a:buClr>
                <a:srgbClr val="0070C0"/>
              </a:buClr>
            </a:pPr>
            <a:r>
              <a:rPr lang="en-ZA" smtClean="0"/>
              <a:t>Focus on key details</a:t>
            </a:r>
          </a:p>
          <a:p>
            <a:pPr eaLnBrk="1" hangingPunct="1">
              <a:buClr>
                <a:srgbClr val="0070C0"/>
              </a:buClr>
            </a:pPr>
            <a:r>
              <a:rPr lang="en-ZA" smtClean="0"/>
              <a:t>Use key words and phrases</a:t>
            </a:r>
          </a:p>
          <a:p>
            <a:pPr eaLnBrk="1" hangingPunct="1">
              <a:buClr>
                <a:srgbClr val="0070C0"/>
              </a:buClr>
            </a:pPr>
            <a:r>
              <a:rPr lang="en-ZA" smtClean="0"/>
              <a:t>Write only enough to give </a:t>
            </a:r>
          </a:p>
          <a:p>
            <a:pPr eaLnBrk="1" hangingPunct="1">
              <a:buClr>
                <a:srgbClr val="0070C0"/>
              </a:buClr>
              <a:buFont typeface="Arial" pitchFamily="34" charset="0"/>
              <a:buNone/>
            </a:pPr>
            <a:r>
              <a:rPr lang="en-ZA" smtClean="0"/>
              <a:t>    main idea</a:t>
            </a:r>
          </a:p>
        </p:txBody>
      </p:sp>
      <p:pic>
        <p:nvPicPr>
          <p:cNvPr id="4" name="Picture 3" descr="floating-bookst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1412875"/>
            <a:ext cx="315277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413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ZA" sz="3600" b="1" smtClean="0">
                <a:solidFill>
                  <a:srgbClr val="C00000"/>
                </a:solidFill>
              </a:rPr>
              <a:t>AFTER THE LECTURE: Organising your notes</a:t>
            </a:r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ZA" b="1" dirty="0" smtClean="0">
                <a:solidFill>
                  <a:schemeClr val="accent1"/>
                </a:solidFill>
              </a:rPr>
              <a:t>ACTION PLAN</a:t>
            </a:r>
            <a:r>
              <a:rPr lang="en-ZA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ZA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rgbClr val="0070C0"/>
              </a:buClr>
              <a:buFont typeface="+mj-lt"/>
              <a:buAutoNum type="arabicPeriod"/>
              <a:defRPr/>
            </a:pPr>
            <a:r>
              <a:rPr lang="en-ZA" dirty="0" smtClean="0"/>
              <a:t>Take some time to                                       review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70C0"/>
              </a:buClr>
              <a:buFont typeface="+mj-lt"/>
              <a:buAutoNum type="arabicPeriod"/>
              <a:defRPr/>
            </a:pPr>
            <a:r>
              <a:rPr lang="en-ZA" dirty="0" smtClean="0"/>
              <a:t>Say it out loud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70C0"/>
              </a:buClr>
              <a:buFont typeface="+mj-lt"/>
              <a:buAutoNum type="arabicPeriod"/>
              <a:defRPr/>
            </a:pPr>
            <a:r>
              <a:rPr lang="en-ZA" dirty="0" smtClean="0"/>
              <a:t>Review the notes of the previous lecture at least once before you attend class again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70C0"/>
              </a:buClr>
              <a:buFont typeface="+mj-lt"/>
              <a:buAutoNum type="arabicPeriod"/>
              <a:defRPr/>
            </a:pPr>
            <a:r>
              <a:rPr lang="en-ZA" dirty="0" smtClean="0"/>
              <a:t>Talk with your lecturer</a:t>
            </a:r>
          </a:p>
        </p:txBody>
      </p:sp>
      <p:pic>
        <p:nvPicPr>
          <p:cNvPr id="4" name="Picture 3" descr="college student fa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06331">
            <a:off x="4921250" y="1771650"/>
            <a:ext cx="3605213" cy="2395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://www.balshawfogarty.co.za/Public/Uploads/File/447/UPE%20learning%20centre%20correcte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1188" y="4876800"/>
            <a:ext cx="36337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http://georgecampus.nmmu.ac.za/georgecampus/media/Store/images/news/1-20GIRLS-20WITH-20ARM-202011-20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-304800"/>
            <a:ext cx="27559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6" name="Picture 2" descr="https://www.nmmu.ac.za/photos/webmaster/profile/26%20May/South%20Campus%20dininghall%2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2679701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 descr="http://www.mype.co.za/gallery/data/media/38/Students_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1708150"/>
            <a:ext cx="283051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http://t2.gstatic.com/images?q=tbn:ANd9GcSs9Mrle7bytwIPkFix-pL19tlCfdJ65GBBYveN3SHWgkJDNZBj3cxMtns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638" y="3556000"/>
            <a:ext cx="2114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The NMMU George team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5310188"/>
            <a:ext cx="3162301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 descr="http://eleceng.nmmu.ac.za/getmedia/54e14566-d481-4155-9e6c-8bfeeaf5b733/Picture13?width=231&amp;height=2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3524250"/>
            <a:ext cx="1801813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4" descr="http://mype.co.za/new/wp-content/uploads/2011/05/Shannon_Daniell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8588" y="0"/>
            <a:ext cx="19288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" descr="http://www.george.co.za/userfiles/article/news/august2008/nmmu_students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8588" y="1884363"/>
            <a:ext cx="205105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6" descr="http://www.greencampus.co.za/NMMU%20-%20students%20learning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6863" y="3713163"/>
            <a:ext cx="249713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6" descr="http://ebeit.nmmu.ac.za/ebeit/media/Store/images/home/nmmuRacingFirst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213" y="5181600"/>
            <a:ext cx="26543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8" descr="http://www.nmmu.ac.za/photos/news/Judy%20Sikuza%20and%20Mr%20%20Mandela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3788" y="3733800"/>
            <a:ext cx="30194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20" descr="http://www.nmmu.ac.za/photos/graphicdesign/FIL5DE57_P1011742-1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1798638"/>
            <a:ext cx="251777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8" descr="http://www.nmmu.ac.za/photos/graphicdesign/FIL145AC_P1011747-1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213" y="-311150"/>
            <a:ext cx="2798762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2" descr="http://masinyusane.org/sites/default/files/uploads/Tim's%20Camera%20026_0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050" y="1535113"/>
            <a:ext cx="2803525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ZA" smtClean="0"/>
          </a:p>
          <a:p>
            <a:pPr eaLnBrk="1" hangingPunct="1"/>
            <a:endParaRPr lang="en-US" smtClean="0"/>
          </a:p>
        </p:txBody>
      </p:sp>
      <p:sp>
        <p:nvSpPr>
          <p:cNvPr id="6" name="Rounded Rectangle 5"/>
          <p:cNvSpPr/>
          <p:nvPr/>
        </p:nvSpPr>
        <p:spPr>
          <a:xfrm>
            <a:off x="304800" y="1600200"/>
            <a:ext cx="5113338" cy="3657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dirty="0"/>
              <a:t>I would like to focus on ………………………………………….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ZA" sz="2400" b="1" dirty="0">
                <a:solidFill>
                  <a:schemeClr val="accent1"/>
                </a:solidFill>
              </a:rPr>
              <a:t>Action plan: </a:t>
            </a:r>
            <a:r>
              <a:rPr lang="en-ZA" sz="2400" dirty="0">
                <a:solidFill>
                  <a:schemeClr val="tx1"/>
                </a:solidFill>
              </a:rPr>
              <a:t>After lectures </a:t>
            </a:r>
            <a:r>
              <a:rPr lang="en-ZA" sz="2400" dirty="0"/>
              <a:t>for me would mean that I will ....................................................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6" descr="http://firstrung.co.uk/dbimgs/athlete_starting_blo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685800"/>
            <a:ext cx="2057400" cy="2493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0" descr="http://blog.mikemorones.com/wp-content/uploads/2009/06/track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343400"/>
            <a:ext cx="3124200" cy="1975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" descr="http://www.pashweddings.com/library/DIY/templates/beach01/beach01_invi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405922" cy="3124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>
                <a:latin typeface="Apple Chancery" pitchFamily="66" charset="0"/>
                <a:ea typeface="+mj-ea"/>
                <a:cs typeface="+mj-cs"/>
              </a:rPr>
              <a:t>Invitation</a:t>
            </a:r>
            <a:endParaRPr lang="en-US" sz="4400" b="1" dirty="0">
              <a:latin typeface="Apple Chancery" pitchFamily="66" charset="0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733800" y="1219200"/>
            <a:ext cx="46482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You are invited to attend workshops that will help you unleash your brain power.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1066800"/>
            <a:ext cx="16764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62000" y="3048000"/>
            <a:ext cx="75438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A range of workshops related to increasing your memory retention and concentration capacity are offered by Student Counselling and CTLM (Centre for Teaching &amp; Learning) on all campuses.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9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We look forward to seeing you soon!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62" name="Picture 66" descr="http://www.ntu.edu.sg/oad2/images/eNews/200709/ExperienceNTU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606906" cy="2592288"/>
          </a:xfrm>
          <a:prstGeom prst="rect">
            <a:avLst/>
          </a:prstGeom>
          <a:noFill/>
        </p:spPr>
      </p:pic>
      <p:pic>
        <p:nvPicPr>
          <p:cNvPr id="80958" name="Picture 62" descr="http://www.nmmu.ac.za/photos/economics/economics%20students%20in%20lecture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24128" y="2132856"/>
            <a:ext cx="3024335" cy="2750175"/>
          </a:xfrm>
          <a:prstGeom prst="rect">
            <a:avLst/>
          </a:prstGeom>
          <a:noFill/>
        </p:spPr>
      </p:pic>
      <p:sp>
        <p:nvSpPr>
          <p:cNvPr id="35847" name="TextBox 4"/>
          <p:cNvSpPr txBox="1">
            <a:spLocks noChangeArrowheads="1"/>
          </p:cNvSpPr>
          <p:nvPr/>
        </p:nvSpPr>
        <p:spPr bwMode="auto">
          <a:xfrm>
            <a:off x="3179597" y="2712368"/>
            <a:ext cx="2592387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/>
              <a:t>FOCUS ON CONTENT </a:t>
            </a:r>
            <a:r>
              <a:rPr lang="en-ZA" sz="2400" b="1" u="sng" dirty="0"/>
              <a:t>AND</a:t>
            </a:r>
            <a:r>
              <a:rPr lang="en-ZA" sz="2000" b="1" dirty="0"/>
              <a:t> COMPREHENSION</a:t>
            </a:r>
          </a:p>
        </p:txBody>
      </p:sp>
      <p:sp>
        <p:nvSpPr>
          <p:cNvPr id="7" name="Oval 6"/>
          <p:cNvSpPr/>
          <p:nvPr/>
        </p:nvSpPr>
        <p:spPr>
          <a:xfrm>
            <a:off x="7235825" y="1148001"/>
            <a:ext cx="1512888" cy="720725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/>
                </a:solidFill>
                <a:latin typeface="Comic Sans MS" pitchFamily="66" charset="0"/>
              </a:rPr>
              <a:t>Be there</a:t>
            </a:r>
          </a:p>
        </p:txBody>
      </p:sp>
      <p:sp>
        <p:nvSpPr>
          <p:cNvPr id="8" name="Oval 7"/>
          <p:cNvSpPr/>
          <p:nvPr/>
        </p:nvSpPr>
        <p:spPr>
          <a:xfrm>
            <a:off x="7164288" y="5589240"/>
            <a:ext cx="1695479" cy="100806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/>
                </a:solidFill>
                <a:latin typeface="Comic Sans MS" pitchFamily="66" charset="0"/>
              </a:rPr>
              <a:t>Make good notes</a:t>
            </a:r>
          </a:p>
        </p:txBody>
      </p:sp>
      <p:sp>
        <p:nvSpPr>
          <p:cNvPr id="9" name="Oval 8"/>
          <p:cNvSpPr/>
          <p:nvPr/>
        </p:nvSpPr>
        <p:spPr>
          <a:xfrm>
            <a:off x="395536" y="5733256"/>
            <a:ext cx="1873250" cy="843648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bg1"/>
                </a:solidFill>
                <a:latin typeface="Comic Sans MS" pitchFamily="66" charset="0"/>
              </a:rPr>
              <a:t>Fill the gaps</a:t>
            </a:r>
          </a:p>
        </p:txBody>
      </p:sp>
      <p:sp>
        <p:nvSpPr>
          <p:cNvPr id="10" name="Oval 9"/>
          <p:cNvSpPr/>
          <p:nvPr/>
        </p:nvSpPr>
        <p:spPr>
          <a:xfrm>
            <a:off x="409071" y="1260114"/>
            <a:ext cx="1642649" cy="6477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bg1"/>
                </a:solidFill>
                <a:latin typeface="Comic Sans MS" pitchFamily="66" charset="0"/>
              </a:rPr>
              <a:t>Prepare</a:t>
            </a:r>
          </a:p>
        </p:txBody>
      </p:sp>
      <p:sp>
        <p:nvSpPr>
          <p:cNvPr id="81939" name="TextBox 10"/>
          <p:cNvSpPr txBox="1">
            <a:spLocks noChangeArrowheads="1"/>
          </p:cNvSpPr>
          <p:nvPr/>
        </p:nvSpPr>
        <p:spPr bwMode="auto">
          <a:xfrm>
            <a:off x="4860925" y="1484313"/>
            <a:ext cx="2079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Look and Listen</a:t>
            </a:r>
          </a:p>
        </p:txBody>
      </p:sp>
      <p:sp>
        <p:nvSpPr>
          <p:cNvPr id="81940" name="TextBox 11"/>
          <p:cNvSpPr txBox="1">
            <a:spLocks noChangeArrowheads="1"/>
          </p:cNvSpPr>
          <p:nvPr/>
        </p:nvSpPr>
        <p:spPr bwMode="auto">
          <a:xfrm>
            <a:off x="7019925" y="2035175"/>
            <a:ext cx="1760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Concentrate</a:t>
            </a:r>
          </a:p>
        </p:txBody>
      </p:sp>
      <p:sp>
        <p:nvSpPr>
          <p:cNvPr id="81941" name="TextBox 12"/>
          <p:cNvSpPr txBox="1">
            <a:spLocks noChangeArrowheads="1"/>
          </p:cNvSpPr>
          <p:nvPr/>
        </p:nvSpPr>
        <p:spPr bwMode="auto">
          <a:xfrm>
            <a:off x="7308850" y="2997200"/>
            <a:ext cx="1760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Understand</a:t>
            </a:r>
          </a:p>
        </p:txBody>
      </p:sp>
      <p:sp>
        <p:nvSpPr>
          <p:cNvPr id="81942" name="TextBox 13"/>
          <p:cNvSpPr txBox="1">
            <a:spLocks noChangeArrowheads="1"/>
          </p:cNvSpPr>
          <p:nvPr/>
        </p:nvSpPr>
        <p:spPr bwMode="auto">
          <a:xfrm>
            <a:off x="7524750" y="4005263"/>
            <a:ext cx="1200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Select</a:t>
            </a:r>
          </a:p>
        </p:txBody>
      </p:sp>
      <p:sp>
        <p:nvSpPr>
          <p:cNvPr id="81943" name="TextBox 14"/>
          <p:cNvSpPr txBox="1">
            <a:spLocks noChangeArrowheads="1"/>
          </p:cNvSpPr>
          <p:nvPr/>
        </p:nvSpPr>
        <p:spPr bwMode="auto">
          <a:xfrm>
            <a:off x="6515100" y="4795838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Take notes</a:t>
            </a:r>
          </a:p>
        </p:txBody>
      </p:sp>
      <p:sp>
        <p:nvSpPr>
          <p:cNvPr id="81944" name="TextBox 15"/>
          <p:cNvSpPr txBox="1">
            <a:spLocks noChangeArrowheads="1"/>
          </p:cNvSpPr>
          <p:nvPr/>
        </p:nvSpPr>
        <p:spPr bwMode="auto">
          <a:xfrm>
            <a:off x="4835525" y="5300663"/>
            <a:ext cx="1281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Question</a:t>
            </a:r>
          </a:p>
        </p:txBody>
      </p:sp>
      <p:sp>
        <p:nvSpPr>
          <p:cNvPr id="81945" name="TextBox 33"/>
          <p:cNvSpPr txBox="1">
            <a:spLocks noChangeArrowheads="1"/>
          </p:cNvSpPr>
          <p:nvPr/>
        </p:nvSpPr>
        <p:spPr bwMode="auto">
          <a:xfrm>
            <a:off x="2555875" y="5300663"/>
            <a:ext cx="1008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ZA" b="1">
                <a:solidFill>
                  <a:srgbClr val="7030A0"/>
                </a:solidFill>
                <a:latin typeface="Calibri" pitchFamily="34" charset="0"/>
              </a:rPr>
              <a:t>Review</a:t>
            </a:r>
          </a:p>
        </p:txBody>
      </p:sp>
      <p:sp>
        <p:nvSpPr>
          <p:cNvPr id="81946" name="TextBox 34"/>
          <p:cNvSpPr txBox="1">
            <a:spLocks noChangeArrowheads="1"/>
          </p:cNvSpPr>
          <p:nvPr/>
        </p:nvSpPr>
        <p:spPr bwMode="auto">
          <a:xfrm>
            <a:off x="1042988" y="4076700"/>
            <a:ext cx="108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ZA" b="1">
                <a:solidFill>
                  <a:srgbClr val="7030A0"/>
                </a:solidFill>
                <a:latin typeface="Calibri" pitchFamily="34" charset="0"/>
              </a:rPr>
              <a:t>Revise</a:t>
            </a:r>
          </a:p>
        </p:txBody>
      </p:sp>
      <p:sp>
        <p:nvSpPr>
          <p:cNvPr id="81947" name="TextBox 35"/>
          <p:cNvSpPr txBox="1">
            <a:spLocks noChangeArrowheads="1"/>
          </p:cNvSpPr>
          <p:nvPr/>
        </p:nvSpPr>
        <p:spPr bwMode="auto">
          <a:xfrm>
            <a:off x="1042988" y="2420938"/>
            <a:ext cx="1017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ZA" b="1">
                <a:solidFill>
                  <a:srgbClr val="7030A0"/>
                </a:solidFill>
                <a:latin typeface="Calibri" pitchFamily="34" charset="0"/>
              </a:rPr>
              <a:t>Read </a:t>
            </a:r>
          </a:p>
        </p:txBody>
      </p:sp>
      <p:sp>
        <p:nvSpPr>
          <p:cNvPr id="81948" name="TextBox 36"/>
          <p:cNvSpPr txBox="1">
            <a:spLocks noChangeArrowheads="1"/>
          </p:cNvSpPr>
          <p:nvPr/>
        </p:nvSpPr>
        <p:spPr bwMode="auto">
          <a:xfrm>
            <a:off x="2484438" y="1484313"/>
            <a:ext cx="122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ZA" b="1">
                <a:solidFill>
                  <a:srgbClr val="7030A0"/>
                </a:solidFill>
                <a:latin typeface="Calibri" pitchFamily="34" charset="0"/>
              </a:rPr>
              <a:t>Question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3786183" y="1429306"/>
            <a:ext cx="998154" cy="46693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1769946">
            <a:off x="6670992" y="1724735"/>
            <a:ext cx="513769" cy="47143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2992376">
            <a:off x="7260568" y="2486636"/>
            <a:ext cx="611679" cy="476221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5400000">
            <a:off x="7534917" y="3466300"/>
            <a:ext cx="684388" cy="46655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8474393">
            <a:off x="7215984" y="4391398"/>
            <a:ext cx="628031" cy="466033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9231510">
            <a:off x="5948569" y="5099384"/>
            <a:ext cx="753794" cy="41556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3714743" y="5215520"/>
            <a:ext cx="1021647" cy="497325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13938996">
            <a:off x="1691861" y="4604829"/>
            <a:ext cx="812463" cy="48418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16200000">
            <a:off x="1187624" y="3212433"/>
            <a:ext cx="812463" cy="48418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19210316">
            <a:off x="1752480" y="1832270"/>
            <a:ext cx="812463" cy="48418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Box 30"/>
          <p:cNvSpPr txBox="1"/>
          <p:nvPr/>
        </p:nvSpPr>
        <p:spPr bwMode="auto">
          <a:xfrm>
            <a:off x="5148263" y="260350"/>
            <a:ext cx="2160587" cy="91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108000" rIns="0">
            <a:normAutofit/>
          </a:bodyPr>
          <a:lstStyle/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 LECTURES</a:t>
            </a:r>
          </a:p>
        </p:txBody>
      </p:sp>
      <p:sp>
        <p:nvSpPr>
          <p:cNvPr id="44092" name="TextBox 31"/>
          <p:cNvSpPr txBox="1">
            <a:spLocks noChangeArrowheads="1"/>
          </p:cNvSpPr>
          <p:nvPr/>
        </p:nvSpPr>
        <p:spPr bwMode="auto">
          <a:xfrm>
            <a:off x="1116013" y="260350"/>
            <a:ext cx="33845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en-US" sz="2800" b="1">
                <a:solidFill>
                  <a:srgbClr val="7030A0"/>
                </a:solidFill>
                <a:latin typeface="Calibri" pitchFamily="34" charset="0"/>
              </a:rPr>
              <a:t>OUTSIDE LECTURES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9" grpId="0" autoUpdateAnimBg="0"/>
      <p:bldP spid="81940" grpId="0" autoUpdateAnimBg="0"/>
      <p:bldP spid="81941" grpId="0" autoUpdateAnimBg="0"/>
      <p:bldP spid="81942" grpId="0" autoUpdateAnimBg="0"/>
      <p:bldP spid="81943" grpId="0" autoUpdateAnimBg="0"/>
      <p:bldP spid="81944" grpId="0" autoUpdateAnimBg="0"/>
      <p:bldP spid="81945" grpId="0" autoUpdateAnimBg="0"/>
      <p:bldP spid="81946" grpId="0" autoUpdateAnimBg="0"/>
      <p:bldP spid="81947" grpId="0" autoUpdateAnimBg="0"/>
      <p:bldP spid="81948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8000"/>
                </a:solidFill>
              </a:rPr>
              <a:t>What have I learnt?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5011" y="1358048"/>
          <a:ext cx="8401080" cy="51612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4200540"/>
                <a:gridCol w="4200540"/>
              </a:tblGrid>
              <a:tr h="2580647">
                <a:tc>
                  <a:txBody>
                    <a:bodyPr/>
                    <a:lstStyle/>
                    <a:p>
                      <a:pPr marL="457200" indent="-457200" algn="ctr">
                        <a:buFont typeface="+mj-lt"/>
                        <a:buNone/>
                      </a:pP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None/>
                      </a:pP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None/>
                      </a:pP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80647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None/>
                      </a:pPr>
                      <a:endParaRPr lang="en-US" sz="2400" b="1" dirty="0" smtClean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None/>
                      </a:pPr>
                      <a:endParaRPr lang="en-US" sz="2400" b="1" dirty="0" smtClean="0"/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4143371" y="2356679"/>
            <a:ext cx="812463" cy="48418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6540515" y="3817939"/>
            <a:ext cx="977900" cy="485775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4094494" y="4957014"/>
            <a:ext cx="796888" cy="50006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3025" name="Picture 5" descr="istockphoto_2939337_treasure_ches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3390900"/>
            <a:ext cx="1450975" cy="1109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77900" y="2286000"/>
            <a:ext cx="28575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0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+mj-lt"/>
              <a:buNone/>
            </a:pPr>
            <a:r>
              <a:rPr lang="en-US" sz="2000" b="1">
                <a:latin typeface="Calibri" pitchFamily="34" charset="0"/>
              </a:rPr>
              <a:t>My most interesting discovery was….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57813" y="2117725"/>
            <a:ext cx="32146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0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+mj-lt"/>
              <a:buNone/>
            </a:pPr>
            <a:r>
              <a:rPr lang="en-US" sz="2000" b="1">
                <a:latin typeface="Calibri" pitchFamily="34" charset="0"/>
              </a:rPr>
              <a:t>My key strengths are…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5813" y="4929188"/>
            <a:ext cx="307181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2000" b="1">
                <a:latin typeface="Calibri" pitchFamily="34" charset="0"/>
              </a:rPr>
              <a:t>What will I do differently from now on?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86375" y="5000625"/>
            <a:ext cx="3143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b="1">
                <a:latin typeface="Calibri" pitchFamily="34" charset="0"/>
              </a:rPr>
              <a:t>My intentional growth area(s) will be…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7"/>
          <p:cNvGrpSpPr>
            <a:grpSpLocks/>
          </p:cNvGrpSpPr>
          <p:nvPr/>
        </p:nvGrpSpPr>
        <p:grpSpPr bwMode="auto">
          <a:xfrm>
            <a:off x="428625" y="1428750"/>
            <a:ext cx="7715250" cy="5021263"/>
            <a:chOff x="357158" y="2000240"/>
            <a:chExt cx="6858048" cy="4521196"/>
          </a:xfrm>
        </p:grpSpPr>
        <p:pic>
          <p:nvPicPr>
            <p:cNvPr id="46084" name="Picture 5" descr="Thank you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18" r="12962"/>
            <a:stretch>
              <a:fillRect/>
            </a:stretch>
          </p:blipFill>
          <p:spPr bwMode="auto">
            <a:xfrm>
              <a:off x="357158" y="2000240"/>
              <a:ext cx="6715172" cy="452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5" name="TextBox 6"/>
            <p:cNvSpPr txBox="1">
              <a:spLocks noChangeArrowheads="1"/>
            </p:cNvSpPr>
            <p:nvPr/>
          </p:nvSpPr>
          <p:spPr bwMode="auto">
            <a:xfrm>
              <a:off x="5428727" y="2000240"/>
              <a:ext cx="1786479" cy="10720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108000" rIns="0"/>
            <a:lstStyle/>
            <a:p>
              <a:pPr>
                <a:lnSpc>
                  <a:spcPct val="170000"/>
                </a:lnSpc>
                <a:defRPr/>
              </a:pPr>
              <a:endParaRPr lang="en-ZA" sz="2000">
                <a:latin typeface="Calibri" pitchFamily="34" charset="0"/>
              </a:endParaRPr>
            </a:p>
          </p:txBody>
        </p:sp>
      </p:grp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267325" y="280988"/>
            <a:ext cx="361473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Thank you</a:t>
            </a:r>
            <a:endParaRPr lang="en-GB" sz="7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http://www.balshawfogarty.co.za/Public/Uploads/File/447/UPE%20learning%20centre%20correcte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1188" y="4876800"/>
            <a:ext cx="36337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http://georgecampus.nmmu.ac.za/georgecampus/media/Store/images/news/1-20GIRLS-20WITH-20ARM-202011-20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-304800"/>
            <a:ext cx="27559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50" name="Picture 2" descr="https://www.nmmu.ac.za/photos/webmaster/profile/26%20May/South%20Campus%20dininghall%2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2679701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 descr="http://www.mype.co.za/gallery/data/media/38/Students_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1708150"/>
            <a:ext cx="283051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6" descr="http://t2.gstatic.com/images?q=tbn:ANd9GcSs9Mrle7bytwIPkFix-pL19tlCfdJ65GBBYveN3SHWgkJDNZBj3cxMtns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638" y="3556000"/>
            <a:ext cx="2114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The NMMU George team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5310188"/>
            <a:ext cx="3162301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2" descr="http://eleceng.nmmu.ac.za/getmedia/54e14566-d481-4155-9e6c-8bfeeaf5b733/Picture13?width=231&amp;height=2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3524250"/>
            <a:ext cx="1801813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4" descr="http://mype.co.za/new/wp-content/uploads/2011/05/Shannon_Daniell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8588" y="0"/>
            <a:ext cx="19288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" descr="http://www.george.co.za/userfiles/article/news/august2008/nmmu_students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8588" y="1884363"/>
            <a:ext cx="205105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6" descr="http://www.greencampus.co.za/NMMU%20-%20students%20learning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6863" y="3713163"/>
            <a:ext cx="249713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6" descr="http://ebeit.nmmu.ac.za/ebeit/media/Store/images/home/nmmuRacingFirst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213" y="5181600"/>
            <a:ext cx="26543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8" descr="http://www.nmmu.ac.za/photos/news/Judy%20Sikuza%20and%20Mr%20%20Mandela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3788" y="3733800"/>
            <a:ext cx="30194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20" descr="http://www.nmmu.ac.za/photos/graphicdesign/FIL5DE57_P1011742-1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1798638"/>
            <a:ext cx="251777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8" descr="http://www.nmmu.ac.za/photos/graphicdesign/FIL145AC_P1011747-1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213" y="-311150"/>
            <a:ext cx="2798762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22" descr="http://masinyusane.org/sites/default/files/uploads/Tim's%20Camera%20026_0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050" y="1535113"/>
            <a:ext cx="2803525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" y="838200"/>
            <a:ext cx="81534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Bookman Old Style" pitchFamily="18" charset="0"/>
              </a:rPr>
              <a:t>Getting the most out of lectures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Bookman Old Style" pitchFamily="18" charset="0"/>
              </a:rPr>
              <a:t>Presented by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Bookman Old Style" pitchFamily="18" charset="0"/>
              </a:rPr>
              <a:t>Student </a:t>
            </a:r>
            <a:r>
              <a:rPr lang="en-US" sz="1600" b="1" i="1" spc="50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Bookman Old Style" pitchFamily="18" charset="0"/>
              </a:rPr>
              <a:t>Counselling</a:t>
            </a:r>
            <a:r>
              <a:rPr lang="en-US" sz="1600" b="1" i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Bookman Old Style" pitchFamily="18" charset="0"/>
              </a:rPr>
              <a:t>, Career &amp; Development Centre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white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Bookman Old Style" pitchFamily="18" charset="0"/>
              </a:rPr>
              <a:t>Nelson Mandela Metropolitan University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white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Bookman Old Style" pitchFamily="18" charset="0"/>
            </a:endParaRPr>
          </a:p>
        </p:txBody>
      </p:sp>
      <p:pic>
        <p:nvPicPr>
          <p:cNvPr id="24" name="Picture 4" descr="Letterhead-header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7788" y="4876800"/>
            <a:ext cx="1368425" cy="70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62" name="Picture 66" descr="http://www.ntu.edu.sg/oad2/images/eNews/200709/ExperienceNTU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606906" cy="2592288"/>
          </a:xfrm>
          <a:prstGeom prst="rect">
            <a:avLst/>
          </a:prstGeom>
          <a:noFill/>
        </p:spPr>
      </p:pic>
      <p:pic>
        <p:nvPicPr>
          <p:cNvPr id="80958" name="Picture 62" descr="http://www.nmmu.ac.za/photos/economics/economics%20students%20in%20lecture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24128" y="2132856"/>
            <a:ext cx="3024335" cy="2750175"/>
          </a:xfrm>
          <a:prstGeom prst="rect">
            <a:avLst/>
          </a:prstGeom>
          <a:noFill/>
        </p:spPr>
      </p:pic>
      <p:sp>
        <p:nvSpPr>
          <p:cNvPr id="35847" name="TextBox 4"/>
          <p:cNvSpPr txBox="1">
            <a:spLocks noChangeArrowheads="1"/>
          </p:cNvSpPr>
          <p:nvPr/>
        </p:nvSpPr>
        <p:spPr bwMode="auto">
          <a:xfrm>
            <a:off x="3179597" y="2712368"/>
            <a:ext cx="2592387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/>
              <a:t>FOCUS ON CONTENT </a:t>
            </a:r>
            <a:r>
              <a:rPr lang="en-ZA" sz="2400" b="1" u="sng" dirty="0"/>
              <a:t>AND</a:t>
            </a:r>
            <a:r>
              <a:rPr lang="en-ZA" sz="2000" b="1" dirty="0"/>
              <a:t> COMPREHENSION</a:t>
            </a:r>
          </a:p>
        </p:txBody>
      </p:sp>
      <p:sp>
        <p:nvSpPr>
          <p:cNvPr id="7" name="Oval 6"/>
          <p:cNvSpPr/>
          <p:nvPr/>
        </p:nvSpPr>
        <p:spPr>
          <a:xfrm>
            <a:off x="7235825" y="1148001"/>
            <a:ext cx="1512888" cy="720725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/>
                </a:solidFill>
                <a:latin typeface="Comic Sans MS" pitchFamily="66" charset="0"/>
              </a:rPr>
              <a:t>Be there</a:t>
            </a:r>
          </a:p>
        </p:txBody>
      </p:sp>
      <p:sp>
        <p:nvSpPr>
          <p:cNvPr id="8" name="Oval 7"/>
          <p:cNvSpPr/>
          <p:nvPr/>
        </p:nvSpPr>
        <p:spPr>
          <a:xfrm>
            <a:off x="7164288" y="5589240"/>
            <a:ext cx="1695479" cy="100806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/>
                </a:solidFill>
                <a:latin typeface="Comic Sans MS" pitchFamily="66" charset="0"/>
              </a:rPr>
              <a:t>Make good notes</a:t>
            </a:r>
          </a:p>
        </p:txBody>
      </p:sp>
      <p:sp>
        <p:nvSpPr>
          <p:cNvPr id="9" name="Oval 8"/>
          <p:cNvSpPr/>
          <p:nvPr/>
        </p:nvSpPr>
        <p:spPr>
          <a:xfrm>
            <a:off x="395536" y="5733256"/>
            <a:ext cx="1873250" cy="843648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bg1"/>
                </a:solidFill>
                <a:latin typeface="Comic Sans MS" pitchFamily="66" charset="0"/>
              </a:rPr>
              <a:t>Fill the gaps</a:t>
            </a:r>
          </a:p>
        </p:txBody>
      </p:sp>
      <p:sp>
        <p:nvSpPr>
          <p:cNvPr id="10" name="Oval 9"/>
          <p:cNvSpPr/>
          <p:nvPr/>
        </p:nvSpPr>
        <p:spPr>
          <a:xfrm>
            <a:off x="409071" y="1260114"/>
            <a:ext cx="1642649" cy="6477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bg1"/>
                </a:solidFill>
                <a:latin typeface="Comic Sans MS" pitchFamily="66" charset="0"/>
              </a:rPr>
              <a:t>Prepare</a:t>
            </a:r>
          </a:p>
        </p:txBody>
      </p:sp>
      <p:sp>
        <p:nvSpPr>
          <p:cNvPr id="81939" name="TextBox 10"/>
          <p:cNvSpPr txBox="1">
            <a:spLocks noChangeArrowheads="1"/>
          </p:cNvSpPr>
          <p:nvPr/>
        </p:nvSpPr>
        <p:spPr bwMode="auto">
          <a:xfrm>
            <a:off x="4860925" y="1484313"/>
            <a:ext cx="2079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Look and Listen</a:t>
            </a:r>
          </a:p>
        </p:txBody>
      </p:sp>
      <p:sp>
        <p:nvSpPr>
          <p:cNvPr id="81940" name="TextBox 11"/>
          <p:cNvSpPr txBox="1">
            <a:spLocks noChangeArrowheads="1"/>
          </p:cNvSpPr>
          <p:nvPr/>
        </p:nvSpPr>
        <p:spPr bwMode="auto">
          <a:xfrm>
            <a:off x="7019925" y="2035175"/>
            <a:ext cx="1760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Concentrate</a:t>
            </a:r>
          </a:p>
        </p:txBody>
      </p:sp>
      <p:sp>
        <p:nvSpPr>
          <p:cNvPr id="81941" name="TextBox 12"/>
          <p:cNvSpPr txBox="1">
            <a:spLocks noChangeArrowheads="1"/>
          </p:cNvSpPr>
          <p:nvPr/>
        </p:nvSpPr>
        <p:spPr bwMode="auto">
          <a:xfrm>
            <a:off x="7308850" y="2997200"/>
            <a:ext cx="1760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Understand</a:t>
            </a:r>
          </a:p>
        </p:txBody>
      </p:sp>
      <p:sp>
        <p:nvSpPr>
          <p:cNvPr id="81942" name="TextBox 13"/>
          <p:cNvSpPr txBox="1">
            <a:spLocks noChangeArrowheads="1"/>
          </p:cNvSpPr>
          <p:nvPr/>
        </p:nvSpPr>
        <p:spPr bwMode="auto">
          <a:xfrm>
            <a:off x="7524750" y="4005263"/>
            <a:ext cx="1200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Select</a:t>
            </a:r>
          </a:p>
        </p:txBody>
      </p:sp>
      <p:sp>
        <p:nvSpPr>
          <p:cNvPr id="81943" name="TextBox 14"/>
          <p:cNvSpPr txBox="1">
            <a:spLocks noChangeArrowheads="1"/>
          </p:cNvSpPr>
          <p:nvPr/>
        </p:nvSpPr>
        <p:spPr bwMode="auto">
          <a:xfrm>
            <a:off x="6515100" y="4795838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Take notes</a:t>
            </a:r>
          </a:p>
        </p:txBody>
      </p:sp>
      <p:sp>
        <p:nvSpPr>
          <p:cNvPr id="81944" name="TextBox 15"/>
          <p:cNvSpPr txBox="1">
            <a:spLocks noChangeArrowheads="1"/>
          </p:cNvSpPr>
          <p:nvPr/>
        </p:nvSpPr>
        <p:spPr bwMode="auto">
          <a:xfrm>
            <a:off x="4835525" y="5300663"/>
            <a:ext cx="1281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Question</a:t>
            </a:r>
          </a:p>
        </p:txBody>
      </p:sp>
      <p:sp>
        <p:nvSpPr>
          <p:cNvPr id="81945" name="TextBox 33"/>
          <p:cNvSpPr txBox="1">
            <a:spLocks noChangeArrowheads="1"/>
          </p:cNvSpPr>
          <p:nvPr/>
        </p:nvSpPr>
        <p:spPr bwMode="auto">
          <a:xfrm>
            <a:off x="2555875" y="5300663"/>
            <a:ext cx="1008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ZA" b="1">
                <a:solidFill>
                  <a:srgbClr val="7030A0"/>
                </a:solidFill>
                <a:latin typeface="Calibri" pitchFamily="34" charset="0"/>
              </a:rPr>
              <a:t>Review</a:t>
            </a:r>
          </a:p>
        </p:txBody>
      </p:sp>
      <p:sp>
        <p:nvSpPr>
          <p:cNvPr id="81946" name="TextBox 34"/>
          <p:cNvSpPr txBox="1">
            <a:spLocks noChangeArrowheads="1"/>
          </p:cNvSpPr>
          <p:nvPr/>
        </p:nvSpPr>
        <p:spPr bwMode="auto">
          <a:xfrm>
            <a:off x="1042988" y="4076700"/>
            <a:ext cx="108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ZA" b="1">
                <a:solidFill>
                  <a:srgbClr val="7030A0"/>
                </a:solidFill>
                <a:latin typeface="Calibri" pitchFamily="34" charset="0"/>
              </a:rPr>
              <a:t>Revise</a:t>
            </a:r>
          </a:p>
        </p:txBody>
      </p:sp>
      <p:sp>
        <p:nvSpPr>
          <p:cNvPr id="81947" name="TextBox 35"/>
          <p:cNvSpPr txBox="1">
            <a:spLocks noChangeArrowheads="1"/>
          </p:cNvSpPr>
          <p:nvPr/>
        </p:nvSpPr>
        <p:spPr bwMode="auto">
          <a:xfrm>
            <a:off x="1042988" y="2420938"/>
            <a:ext cx="1017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ZA" b="1">
                <a:solidFill>
                  <a:srgbClr val="7030A0"/>
                </a:solidFill>
                <a:latin typeface="Calibri" pitchFamily="34" charset="0"/>
              </a:rPr>
              <a:t>Read </a:t>
            </a:r>
          </a:p>
        </p:txBody>
      </p:sp>
      <p:sp>
        <p:nvSpPr>
          <p:cNvPr id="81948" name="TextBox 36"/>
          <p:cNvSpPr txBox="1">
            <a:spLocks noChangeArrowheads="1"/>
          </p:cNvSpPr>
          <p:nvPr/>
        </p:nvSpPr>
        <p:spPr bwMode="auto">
          <a:xfrm>
            <a:off x="2484438" y="1484313"/>
            <a:ext cx="122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ZA" b="1">
                <a:solidFill>
                  <a:srgbClr val="7030A0"/>
                </a:solidFill>
                <a:latin typeface="Calibri" pitchFamily="34" charset="0"/>
              </a:rPr>
              <a:t>Question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3786183" y="1429306"/>
            <a:ext cx="998154" cy="46693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1769946">
            <a:off x="6670992" y="1724735"/>
            <a:ext cx="513769" cy="47143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2992376">
            <a:off x="7260568" y="2486636"/>
            <a:ext cx="611679" cy="476221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5400000">
            <a:off x="7534917" y="3466300"/>
            <a:ext cx="684388" cy="46655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8474393">
            <a:off x="7215984" y="4391398"/>
            <a:ext cx="628031" cy="466033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9231510">
            <a:off x="5948569" y="5099384"/>
            <a:ext cx="753794" cy="41556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3714743" y="5215520"/>
            <a:ext cx="1021647" cy="497325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13938996">
            <a:off x="1691861" y="4604829"/>
            <a:ext cx="812463" cy="48418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16200000">
            <a:off x="1187624" y="3212433"/>
            <a:ext cx="812463" cy="48418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19210316">
            <a:off x="1752480" y="1832270"/>
            <a:ext cx="812463" cy="48418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Box 30"/>
          <p:cNvSpPr txBox="1"/>
          <p:nvPr/>
        </p:nvSpPr>
        <p:spPr bwMode="auto">
          <a:xfrm>
            <a:off x="5148263" y="260350"/>
            <a:ext cx="2160587" cy="91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108000" rIns="0">
            <a:normAutofit/>
          </a:bodyPr>
          <a:lstStyle/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 LECTURES</a:t>
            </a:r>
          </a:p>
        </p:txBody>
      </p:sp>
      <p:sp>
        <p:nvSpPr>
          <p:cNvPr id="7228" name="TextBox 31"/>
          <p:cNvSpPr txBox="1">
            <a:spLocks noChangeArrowheads="1"/>
          </p:cNvSpPr>
          <p:nvPr/>
        </p:nvSpPr>
        <p:spPr bwMode="auto">
          <a:xfrm>
            <a:off x="1116013" y="260350"/>
            <a:ext cx="33845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en-US" sz="2800" b="1">
                <a:solidFill>
                  <a:srgbClr val="7030A0"/>
                </a:solidFill>
                <a:latin typeface="Calibri" pitchFamily="34" charset="0"/>
              </a:rPr>
              <a:t>OUTSIDE LECTURES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9" grpId="0" autoUpdateAnimBg="0"/>
      <p:bldP spid="81940" grpId="0" autoUpdateAnimBg="0"/>
      <p:bldP spid="81941" grpId="0" autoUpdateAnimBg="0"/>
      <p:bldP spid="81942" grpId="0" autoUpdateAnimBg="0"/>
      <p:bldP spid="81943" grpId="0" autoUpdateAnimBg="0"/>
      <p:bldP spid="81944" grpId="0" autoUpdateAnimBg="0"/>
      <p:bldP spid="81945" grpId="0" autoUpdateAnimBg="0"/>
      <p:bldP spid="81946" grpId="0" autoUpdateAnimBg="0"/>
      <p:bldP spid="81947" grpId="0" autoUpdateAnimBg="0"/>
      <p:bldP spid="8194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62" name="Picture 66" descr="http://www.ntu.edu.sg/oad2/images/eNews/200709/ExperienceNTU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606906" cy="2592288"/>
          </a:xfrm>
          <a:prstGeom prst="rect">
            <a:avLst/>
          </a:prstGeom>
          <a:noFill/>
        </p:spPr>
      </p:pic>
      <p:sp>
        <p:nvSpPr>
          <p:cNvPr id="35847" name="TextBox 4"/>
          <p:cNvSpPr txBox="1">
            <a:spLocks noChangeArrowheads="1"/>
          </p:cNvSpPr>
          <p:nvPr/>
        </p:nvSpPr>
        <p:spPr bwMode="auto">
          <a:xfrm>
            <a:off x="3179597" y="2712368"/>
            <a:ext cx="2592387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/>
              <a:t>FOCUS ON CONTENT </a:t>
            </a:r>
            <a:r>
              <a:rPr lang="en-ZA" sz="2400" b="1" u="sng" dirty="0"/>
              <a:t>AND</a:t>
            </a:r>
            <a:r>
              <a:rPr lang="en-ZA" sz="2000" b="1" dirty="0"/>
              <a:t> COMPREHENSION</a:t>
            </a:r>
          </a:p>
        </p:txBody>
      </p:sp>
      <p:sp>
        <p:nvSpPr>
          <p:cNvPr id="7" name="Oval 6"/>
          <p:cNvSpPr/>
          <p:nvPr/>
        </p:nvSpPr>
        <p:spPr>
          <a:xfrm>
            <a:off x="7235825" y="1148001"/>
            <a:ext cx="1512888" cy="720725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/>
                </a:solidFill>
                <a:latin typeface="Comic Sans MS" pitchFamily="66" charset="0"/>
              </a:rPr>
              <a:t>Be there</a:t>
            </a:r>
          </a:p>
        </p:txBody>
      </p:sp>
      <p:sp>
        <p:nvSpPr>
          <p:cNvPr id="8" name="Oval 7"/>
          <p:cNvSpPr/>
          <p:nvPr/>
        </p:nvSpPr>
        <p:spPr>
          <a:xfrm>
            <a:off x="7164288" y="5589240"/>
            <a:ext cx="1695479" cy="100806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/>
                </a:solidFill>
                <a:latin typeface="Comic Sans MS" pitchFamily="66" charset="0"/>
              </a:rPr>
              <a:t>Make good notes</a:t>
            </a:r>
          </a:p>
        </p:txBody>
      </p:sp>
      <p:sp>
        <p:nvSpPr>
          <p:cNvPr id="9" name="Oval 8"/>
          <p:cNvSpPr/>
          <p:nvPr/>
        </p:nvSpPr>
        <p:spPr>
          <a:xfrm>
            <a:off x="395536" y="5733256"/>
            <a:ext cx="1873250" cy="843648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bg1"/>
                </a:solidFill>
                <a:latin typeface="Comic Sans MS" pitchFamily="66" charset="0"/>
              </a:rPr>
              <a:t>Fill the gaps</a:t>
            </a:r>
          </a:p>
        </p:txBody>
      </p:sp>
      <p:sp>
        <p:nvSpPr>
          <p:cNvPr id="10" name="Oval 9"/>
          <p:cNvSpPr/>
          <p:nvPr/>
        </p:nvSpPr>
        <p:spPr>
          <a:xfrm>
            <a:off x="409071" y="1260114"/>
            <a:ext cx="1642649" cy="6477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bg1"/>
                </a:solidFill>
                <a:latin typeface="Comic Sans MS" pitchFamily="66" charset="0"/>
              </a:rPr>
              <a:t>Prepare</a:t>
            </a:r>
          </a:p>
        </p:txBody>
      </p:sp>
      <p:sp>
        <p:nvSpPr>
          <p:cNvPr id="81947" name="TextBox 35"/>
          <p:cNvSpPr txBox="1">
            <a:spLocks noChangeArrowheads="1"/>
          </p:cNvSpPr>
          <p:nvPr/>
        </p:nvSpPr>
        <p:spPr bwMode="auto">
          <a:xfrm>
            <a:off x="1042988" y="2420938"/>
            <a:ext cx="1017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ZA" b="1">
                <a:solidFill>
                  <a:srgbClr val="7030A0"/>
                </a:solidFill>
                <a:latin typeface="Calibri" pitchFamily="34" charset="0"/>
              </a:rPr>
              <a:t>Read </a:t>
            </a:r>
          </a:p>
        </p:txBody>
      </p:sp>
      <p:sp>
        <p:nvSpPr>
          <p:cNvPr id="81948" name="TextBox 36"/>
          <p:cNvSpPr txBox="1">
            <a:spLocks noChangeArrowheads="1"/>
          </p:cNvSpPr>
          <p:nvPr/>
        </p:nvSpPr>
        <p:spPr bwMode="auto">
          <a:xfrm>
            <a:off x="2484438" y="1484313"/>
            <a:ext cx="122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ZA" b="1">
                <a:solidFill>
                  <a:srgbClr val="7030A0"/>
                </a:solidFill>
                <a:latin typeface="Calibri" pitchFamily="34" charset="0"/>
              </a:rPr>
              <a:t>Question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3786183" y="1429306"/>
            <a:ext cx="998154" cy="46693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19210316">
            <a:off x="1752480" y="1832270"/>
            <a:ext cx="812463" cy="48418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Box 30"/>
          <p:cNvSpPr txBox="1"/>
          <p:nvPr/>
        </p:nvSpPr>
        <p:spPr bwMode="auto">
          <a:xfrm>
            <a:off x="5148263" y="260350"/>
            <a:ext cx="2160587" cy="91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108000" rIns="0">
            <a:normAutofit/>
          </a:bodyPr>
          <a:lstStyle/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 LECTURES</a:t>
            </a:r>
          </a:p>
        </p:txBody>
      </p:sp>
      <p:sp>
        <p:nvSpPr>
          <p:cNvPr id="8219" name="TextBox 31"/>
          <p:cNvSpPr txBox="1">
            <a:spLocks noChangeArrowheads="1"/>
          </p:cNvSpPr>
          <p:nvPr/>
        </p:nvSpPr>
        <p:spPr bwMode="auto">
          <a:xfrm>
            <a:off x="1116013" y="260350"/>
            <a:ext cx="33845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en-US" sz="2800" b="1">
                <a:solidFill>
                  <a:srgbClr val="7030A0"/>
                </a:solidFill>
                <a:latin typeface="Calibri" pitchFamily="34" charset="0"/>
              </a:rPr>
              <a:t>OUTSIDE LECTURES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7" grpId="0" autoUpdateAnimBg="0"/>
      <p:bldP spid="8194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071563"/>
          </a:xfrm>
        </p:spPr>
        <p:txBody>
          <a:bodyPr/>
          <a:lstStyle/>
          <a:p>
            <a:pPr eaLnBrk="1" hangingPunct="1"/>
            <a:r>
              <a:rPr lang="en-ZA" sz="3800" b="1" smtClean="0">
                <a:solidFill>
                  <a:srgbClr val="0070C0"/>
                </a:solidFill>
              </a:rPr>
              <a:t>PREPARATION: why pre-read?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9530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ZA" smtClean="0"/>
              <a:t>IT </a:t>
            </a:r>
            <a:r>
              <a:rPr lang="en-ZA" sz="3600" b="1" smtClean="0"/>
              <a:t>HELPS YOU </a:t>
            </a:r>
            <a:r>
              <a:rPr lang="en-ZA" smtClean="0"/>
              <a:t>TO:</a:t>
            </a:r>
          </a:p>
          <a:p>
            <a:pPr eaLnBrk="1" hangingPunct="1">
              <a:buClr>
                <a:srgbClr val="7CBF33"/>
              </a:buClr>
            </a:pPr>
            <a:r>
              <a:rPr lang="en-ZA" b="1" smtClean="0">
                <a:solidFill>
                  <a:srgbClr val="82C836"/>
                </a:solidFill>
              </a:rPr>
              <a:t>Focus</a:t>
            </a:r>
            <a:r>
              <a:rPr lang="en-ZA" smtClean="0"/>
              <a:t> during lectures</a:t>
            </a:r>
          </a:p>
          <a:p>
            <a:pPr eaLnBrk="1" hangingPunct="1">
              <a:buClr>
                <a:srgbClr val="7CBF33"/>
              </a:buClr>
            </a:pPr>
            <a:r>
              <a:rPr lang="en-ZA" b="1" smtClean="0">
                <a:solidFill>
                  <a:srgbClr val="7CBF33"/>
                </a:solidFill>
              </a:rPr>
              <a:t>Listen</a:t>
            </a:r>
            <a:r>
              <a:rPr lang="en-ZA" smtClean="0"/>
              <a:t> more accurately and understand better</a:t>
            </a:r>
          </a:p>
          <a:p>
            <a:pPr eaLnBrk="1" hangingPunct="1">
              <a:buClr>
                <a:srgbClr val="7CBF33"/>
              </a:buClr>
            </a:pPr>
            <a:r>
              <a:rPr lang="en-ZA" b="1" smtClean="0">
                <a:solidFill>
                  <a:srgbClr val="7EC234"/>
                </a:solidFill>
              </a:rPr>
              <a:t>Follow</a:t>
            </a:r>
            <a:r>
              <a:rPr lang="en-ZA" smtClean="0">
                <a:solidFill>
                  <a:srgbClr val="7EC234"/>
                </a:solidFill>
              </a:rPr>
              <a:t> </a:t>
            </a:r>
            <a:r>
              <a:rPr lang="en-ZA" smtClean="0"/>
              <a:t>the lecturer more easily</a:t>
            </a:r>
          </a:p>
          <a:p>
            <a:pPr eaLnBrk="1" hangingPunct="1">
              <a:buClr>
                <a:srgbClr val="7CBF33"/>
              </a:buClr>
            </a:pPr>
            <a:r>
              <a:rPr lang="en-ZA" b="1" smtClean="0">
                <a:solidFill>
                  <a:srgbClr val="7CBF33"/>
                </a:solidFill>
              </a:rPr>
              <a:t>Concentrate</a:t>
            </a:r>
            <a:r>
              <a:rPr lang="en-ZA" smtClean="0"/>
              <a:t> and be more receptive</a:t>
            </a:r>
          </a:p>
          <a:p>
            <a:pPr eaLnBrk="1" hangingPunct="1">
              <a:buClr>
                <a:srgbClr val="7CBF33"/>
              </a:buClr>
            </a:pPr>
            <a:r>
              <a:rPr lang="en-ZA" b="1" smtClean="0">
                <a:solidFill>
                  <a:srgbClr val="7CBF33"/>
                </a:solidFill>
              </a:rPr>
              <a:t>Identify gaps </a:t>
            </a:r>
            <a:r>
              <a:rPr lang="en-ZA" smtClean="0"/>
              <a:t>in your understanding</a:t>
            </a:r>
          </a:p>
          <a:p>
            <a:pPr eaLnBrk="1" hangingPunct="1">
              <a:buClr>
                <a:srgbClr val="7CBF33"/>
              </a:buClr>
            </a:pPr>
            <a:r>
              <a:rPr lang="en-ZA" b="1" smtClean="0">
                <a:solidFill>
                  <a:srgbClr val="7CBF33"/>
                </a:solidFill>
              </a:rPr>
              <a:t>Identify questions</a:t>
            </a:r>
            <a:r>
              <a:rPr lang="en-ZA" smtClean="0">
                <a:solidFill>
                  <a:srgbClr val="7CBF33"/>
                </a:solidFill>
              </a:rPr>
              <a:t> </a:t>
            </a:r>
            <a:r>
              <a:rPr lang="en-ZA" smtClean="0"/>
              <a:t>you need to ask</a:t>
            </a:r>
          </a:p>
          <a:p>
            <a:pPr eaLnBrk="1" hangingPunct="1">
              <a:buClr>
                <a:srgbClr val="7CBF33"/>
              </a:buClr>
            </a:pPr>
            <a:r>
              <a:rPr lang="en-ZA" smtClean="0"/>
              <a:t>Be </a:t>
            </a:r>
            <a:r>
              <a:rPr lang="en-ZA" b="1" smtClean="0">
                <a:solidFill>
                  <a:srgbClr val="7CBF33"/>
                </a:solidFill>
              </a:rPr>
              <a:t>critical</a:t>
            </a:r>
            <a:r>
              <a:rPr lang="en-ZA" smtClean="0"/>
              <a:t> in class</a:t>
            </a:r>
          </a:p>
          <a:p>
            <a:pPr eaLnBrk="1" hangingPunct="1"/>
            <a:endParaRPr lang="en-ZA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72500" cy="911225"/>
          </a:xfrm>
        </p:spPr>
        <p:txBody>
          <a:bodyPr/>
          <a:lstStyle/>
          <a:p>
            <a:pPr eaLnBrk="1" hangingPunct="1"/>
            <a:r>
              <a:rPr lang="en-ZA" sz="4000" b="1" smtClean="0">
                <a:solidFill>
                  <a:srgbClr val="0070C0"/>
                </a:solidFill>
              </a:rPr>
              <a:t>PREPARATION: How to pre-read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57188" y="1244600"/>
            <a:ext cx="8429625" cy="53038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ZA" dirty="0" smtClean="0"/>
              <a:t>THE </a:t>
            </a:r>
            <a:r>
              <a:rPr lang="en-ZA" b="1" dirty="0" smtClean="0"/>
              <a:t>OBSERVING</a:t>
            </a:r>
            <a:r>
              <a:rPr lang="en-ZA" dirty="0" smtClean="0"/>
              <a:t> PART: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ZA" b="1" dirty="0" smtClean="0">
                <a:solidFill>
                  <a:srgbClr val="C00000"/>
                </a:solidFill>
              </a:rPr>
              <a:t>Read the study guide</a:t>
            </a:r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ZA" sz="2400" dirty="0" smtClean="0"/>
              <a:t>so you know what the lecture is about</a:t>
            </a:r>
            <a:endParaRPr lang="en-ZA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ZA" b="1" dirty="0" smtClean="0">
                <a:solidFill>
                  <a:srgbClr val="C00000"/>
                </a:solidFill>
              </a:rPr>
              <a:t>Browse through the chapter</a:t>
            </a:r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ZA" sz="2400" dirty="0" smtClean="0"/>
              <a:t>so you can get an idea of what the chapter is about. DO NOT READ THE ENTIRE CHAPTER</a:t>
            </a:r>
            <a:endParaRPr lang="en-ZA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ZA" b="1" dirty="0" smtClean="0">
                <a:solidFill>
                  <a:srgbClr val="C00000"/>
                </a:solidFill>
              </a:rPr>
              <a:t>Pay attention to headings, sub-headings, diagrams, tables, graphs and words in bold</a:t>
            </a:r>
            <a:r>
              <a:rPr lang="en-ZA" dirty="0" smtClean="0"/>
              <a:t> </a:t>
            </a:r>
            <a:r>
              <a:rPr lang="en-ZA" sz="2400" dirty="0" smtClean="0"/>
              <a:t>so that you know how the topics are linked and how the author has organised the material</a:t>
            </a:r>
            <a:endParaRPr lang="en-ZA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ZA" b="1" dirty="0" smtClean="0">
                <a:solidFill>
                  <a:srgbClr val="C00000"/>
                </a:solidFill>
              </a:rPr>
              <a:t>Read the summary</a:t>
            </a:r>
            <a:r>
              <a:rPr lang="en-ZA" dirty="0" smtClean="0"/>
              <a:t> </a:t>
            </a:r>
            <a:r>
              <a:rPr lang="en-ZA" sz="2400" dirty="0" smtClean="0"/>
              <a:t>– it should give you an overall view of the chapter</a:t>
            </a:r>
          </a:p>
        </p:txBody>
      </p:sp>
      <p:pic>
        <p:nvPicPr>
          <p:cNvPr id="4" name="Picture 3" descr="students observin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100" y="1125538"/>
            <a:ext cx="1368425" cy="86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D4E22ACAFEE47AD13E309A874307B" ma:contentTypeVersion="0" ma:contentTypeDescription="Create a new document." ma:contentTypeScope="" ma:versionID="107059365160b02d00216e96df5f521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08AC91-784B-429C-BC1C-2747A6AAC4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2495AD-5952-4D4E-9091-C885186076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2030D80-8CD4-43DA-81A4-09339F544C0B}">
  <ds:schemaRefs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1092</Words>
  <Application>Microsoft Office PowerPoint</Application>
  <PresentationFormat>On-screen Show (4:3)</PresentationFormat>
  <Paragraphs>269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Comic Sans MS</vt:lpstr>
      <vt:lpstr>Bookman Old Style</vt:lpstr>
      <vt:lpstr>Apple Chancery</vt:lpstr>
      <vt:lpstr>Wingdings</vt:lpstr>
      <vt:lpstr>+mj-lt</vt:lpstr>
      <vt:lpstr>Brush Script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PREPARATION: why pre-read?</vt:lpstr>
      <vt:lpstr>PREPARATION: How to pre-read</vt:lpstr>
      <vt:lpstr>PREPARATION: How to pre-read</vt:lpstr>
      <vt:lpstr>PREPARATION: How to pre-read</vt:lpstr>
      <vt:lpstr>PREPARATION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LECTURES: Attending lectures</vt:lpstr>
      <vt:lpstr>IN LECTURES: Attending lectures</vt:lpstr>
      <vt:lpstr>PowerPoint Presentation</vt:lpstr>
      <vt:lpstr>IN LECTURES: Taking notes</vt:lpstr>
      <vt:lpstr>IN LECTURES: Taking notes</vt:lpstr>
      <vt:lpstr>IN LECTURES: Taking notes</vt:lpstr>
      <vt:lpstr>ACTION PLAN: IN LECTURES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THE LECTURE: Organising your notes</vt:lpstr>
      <vt:lpstr>AFTER THE LECTURE: Organising your notes</vt:lpstr>
      <vt:lpstr>AFTER THE LECTURE: Organising your notes</vt:lpstr>
      <vt:lpstr>PowerPoint Presentation</vt:lpstr>
      <vt:lpstr>PowerPoint Presentation</vt:lpstr>
      <vt:lpstr>PowerPoint Presentation</vt:lpstr>
      <vt:lpstr>What have I learnt?</vt:lpstr>
      <vt:lpstr>Thank you</vt:lpstr>
    </vt:vector>
  </TitlesOfParts>
  <Company>NMMU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jcowan</dc:creator>
  <cp:lastModifiedBy>hilmer</cp:lastModifiedBy>
  <cp:revision>31</cp:revision>
  <cp:lastPrinted>2012-01-31T11:22:50Z</cp:lastPrinted>
  <dcterms:created xsi:type="dcterms:W3CDTF">2010-08-24T08:10:17Z</dcterms:created>
  <dcterms:modified xsi:type="dcterms:W3CDTF">2013-01-23T06:56:01Z</dcterms:modified>
</cp:coreProperties>
</file>